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B8FCE5D-139E-4BF2-8D89-19BA7DB53BC0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15DAE26-3DF9-445E-893A-CECC8843BC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Remember to phrase your answer in the form of a question!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 to Calculus Jeopardy!</a:t>
            </a:r>
          </a:p>
        </p:txBody>
      </p:sp>
    </p:spTree>
    <p:extLst>
      <p:ext uri="{BB962C8B-B14F-4D97-AF65-F5344CB8AC3E}">
        <p14:creationId xmlns:p14="http://schemas.microsoft.com/office/powerpoint/2010/main" val="280151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MPAC 1:  Definitions and Theorems</a:t>
            </a:r>
          </a:p>
        </p:txBody>
      </p:sp>
    </p:spTree>
    <p:extLst>
      <p:ext uri="{BB962C8B-B14F-4D97-AF65-F5344CB8AC3E}">
        <p14:creationId xmlns:p14="http://schemas.microsoft.com/office/powerpoint/2010/main" val="1238730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1:  Definitions and Theorems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4800" b="0" i="1" smtClean="0">
                                <a:latin typeface="Cambria Math"/>
                              </a:rPr>
                              <m:t>h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4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4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4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4800" b="0" i="1" smtClean="0">
                                    <a:latin typeface="Cambria Math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sz="48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4800" b="0" i="1" smtClean="0">
                                <a:latin typeface="Cambria Math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2210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1:  Definitions and Theorems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/>
                      </a:rPr>
                      <m:t>𝑦</m:t>
                    </m:r>
                    <m:r>
                      <a:rPr lang="en-US" sz="4800" b="0" i="1" smtClean="0">
                        <a:latin typeface="Cambria Math"/>
                      </a:rPr>
                      <m:t>=</m:t>
                    </m:r>
                    <m:r>
                      <a:rPr lang="en-US" sz="4800" b="0" i="1" smtClean="0">
                        <a:latin typeface="Cambria Math"/>
                      </a:rPr>
                      <m:t>𝑐</m:t>
                    </m:r>
                    <m:r>
                      <a:rPr lang="en-US" sz="4800" b="0" i="1" smtClean="0">
                        <a:latin typeface="Cambria Math"/>
                      </a:rPr>
                      <m:t> </m:t>
                    </m:r>
                    <m:r>
                      <a:rPr lang="en-US" sz="4800" b="0" i="1" smtClean="0">
                        <a:latin typeface="Cambria Math"/>
                      </a:rPr>
                      <m:t>𝑖𝑓</m:t>
                    </m:r>
                    <m:r>
                      <a:rPr lang="en-US" sz="4800" b="0" i="1" smtClean="0">
                        <a:latin typeface="Cambria Math"/>
                      </a:rPr>
                      <m:t>  </m:t>
                    </m:r>
                    <m:func>
                      <m:func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4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→±∞</m:t>
                            </m:r>
                          </m:lim>
                        </m:limLow>
                      </m:fName>
                      <m:e>
                        <m:r>
                          <a:rPr lang="en-US" sz="4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4800" b="0" i="1" smtClean="0">
                            <a:latin typeface="Cambria Math"/>
                          </a:rPr>
                          <m:t>=</m:t>
                        </m:r>
                        <m:r>
                          <a:rPr lang="en-US" sz="4800" b="0" i="1" smtClean="0">
                            <a:latin typeface="Cambria Math"/>
                          </a:rPr>
                          <m:t>𝑐</m:t>
                        </m:r>
                      </m:e>
                    </m:func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193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1:  Definitions and Theorems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48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ctrlPr>
                              <a:rPr lang="en-US" sz="48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4800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4800" b="0" i="1" smtClean="0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r>
                              <a:rPr lang="en-US" sz="4800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4800" b="0" i="1" smtClean="0">
                                <a:latin typeface="Cambria Math"/>
                              </a:rPr>
                              <m:t>+∆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)∆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nary>
                      </m:e>
                    </m:func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578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1:  Definitions and Theorems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/>
                      </a:rPr>
                      <m:t>𝑥</m:t>
                    </m:r>
                    <m:r>
                      <a:rPr lang="en-US" sz="4800" b="0" i="1" smtClean="0">
                        <a:latin typeface="Cambria Math"/>
                      </a:rPr>
                      <m:t>=</m:t>
                    </m:r>
                    <m:r>
                      <a:rPr lang="en-US" sz="4800" b="0" i="1" smtClean="0">
                        <a:latin typeface="Cambria Math"/>
                      </a:rPr>
                      <m:t>𝑎</m:t>
                    </m:r>
                    <m:r>
                      <a:rPr lang="en-US" sz="4800" b="0" i="1" smtClean="0">
                        <a:latin typeface="Cambria Math"/>
                      </a:rPr>
                      <m:t> </m:t>
                    </m:r>
                    <m:r>
                      <a:rPr lang="en-US" sz="4800" b="0" i="1" smtClean="0">
                        <a:latin typeface="Cambria Math"/>
                      </a:rPr>
                      <m:t>𝑖𝑓</m:t>
                    </m:r>
                    <m:r>
                      <a:rPr lang="en-US" sz="4800" b="0" i="1" smtClean="0"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4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sz="4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4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4800" b="0" i="1" smtClean="0">
                            <a:latin typeface="Cambria Math"/>
                          </a:rPr>
                          <m:t>=</m:t>
                        </m:r>
                        <m:r>
                          <a:rPr lang="en-US" sz="4800" b="0" i="1" smtClean="0">
                            <a:latin typeface="Cambria Math"/>
                            <a:ea typeface="Cambria Math"/>
                          </a:rPr>
                          <m:t>±∞</m:t>
                        </m:r>
                      </m:e>
                    </m:func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5709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1:  Definitions and Theorems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is continuous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[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dirty="0"/>
                  <a:t> and differentiable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dirty="0"/>
                  <a:t>then there must exist a value </a:t>
                </a:r>
                <a:r>
                  <a:rPr lang="en-US" i="1" dirty="0"/>
                  <a:t>c </a:t>
                </a:r>
                <a:r>
                  <a:rPr lang="en-US" dirty="0"/>
                  <a:t>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,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221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1:  Definitions and Theorems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exists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exists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574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4:  Connecting Multiple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sz="3200" dirty="0"/>
                  <a:t>What this tells me about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3200" b="0" dirty="0"/>
              </a:p>
              <a:p>
                <a:endParaRPr lang="en-US" sz="32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817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4:  Connecting Multiple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sz="3200" dirty="0"/>
                  <a:t>What this tells me about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3200" b="0" dirty="0"/>
              </a:p>
              <a:p>
                <a:endParaRPr lang="en-US" sz="32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4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800" b="0" i="1" smtClean="0">
                        <a:latin typeface="Cambria Math"/>
                      </a:rPr>
                      <m:t>&gt;0</m:t>
                    </m:r>
                  </m:oMath>
                </a14:m>
                <a:endParaRPr lang="en-US" sz="48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356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4:  Connecting Multiple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sz="3200" dirty="0"/>
                  <a:t>What this tells me about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3200" b="0" dirty="0"/>
              </a:p>
              <a:p>
                <a:endParaRPr lang="en-US" sz="3200" dirty="0"/>
              </a:p>
              <a:p>
                <a:r>
                  <a:rPr lang="en-US" sz="3200" dirty="0"/>
                  <a:t>Tangent lines lie below the curve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35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4:  Connecting Multiple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sz="3200" dirty="0"/>
                  <a:t>What this tells me about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3200" b="0" dirty="0"/>
              </a:p>
              <a:p>
                <a:endParaRPr lang="en-US" sz="3200" dirty="0"/>
              </a:p>
              <a:p>
                <a:r>
                  <a:rPr lang="en-US" sz="3200" dirty="0"/>
                  <a:t>A left Riemann sum always overestimates the definite integral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356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4:  Connecting Multiple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sz="3200" dirty="0"/>
                  <a:t>What this tells me about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3200" b="0" dirty="0"/>
              </a:p>
              <a:p>
                <a:endParaRPr lang="en-US" sz="3200" dirty="0"/>
              </a:p>
              <a:p>
                <a:r>
                  <a:rPr lang="en-US" sz="3200" dirty="0"/>
                  <a:t>A trapezoidal approximation always underestimates the definite integral in the first quadrant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356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4:  Connecting Multiple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sz="3200" dirty="0"/>
                  <a:t>What this tells me about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3200" b="0" dirty="0"/>
              </a:p>
              <a:p>
                <a:endParaRPr lang="en-US" sz="32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trlPr>
                              <a:rPr lang="en-US" sz="54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5400" b="0" i="1" smtClean="0">
                                <a:latin typeface="Cambria Math"/>
                              </a:rPr>
                              <m:t>𝑎</m:t>
                            </m:r>
                          </m:sub>
                          <m:sup>
                            <m:r>
                              <a:rPr lang="en-US" sz="5400" b="0" i="1" smtClean="0">
                                <a:latin typeface="Cambria Math"/>
                              </a:rPr>
                              <m:t>𝑏</m:t>
                            </m:r>
                          </m:sup>
                          <m:e>
                            <m:r>
                              <a:rPr lang="en-US" sz="54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5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5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5400" b="0" i="1" smtClean="0">
                                <a:latin typeface="Cambria Math"/>
                              </a:rPr>
                              <m:t>𝑑𝑥</m:t>
                            </m:r>
                          </m:e>
                        </m:nary>
                      </m:num>
                      <m:den>
                        <m:r>
                          <a:rPr lang="en-US" sz="54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5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5400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endParaRPr lang="en-US" sz="5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356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5:  Building Notational Fluency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There are 50 gallons of water in a tank and water is flowing into the tank at a rate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gallons per hour.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706" t="-1200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3761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5:  Building Notational Fluency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There are 50 gallons of water in a tank and water is flowing into the tank at a rate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gallons per hour. 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US" sz="4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4800" b="0" i="1" smtClean="0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en-US" sz="4800" b="0" i="1" smtClean="0">
                            <a:latin typeface="Cambria Math"/>
                          </a:rPr>
                          <m:t>5</m:t>
                        </m:r>
                      </m:sup>
                      <m:e>
                        <m:r>
                          <a:rPr lang="en-US" sz="4800" b="0" i="1" smtClean="0">
                            <a:latin typeface="Cambria Math"/>
                          </a:rPr>
                          <m:t>𝑅</m:t>
                        </m:r>
                        <m:d>
                          <m:d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sz="4800" b="0" i="1" smtClean="0">
                            <a:latin typeface="Cambria Math"/>
                          </a:rPr>
                          <m:t>𝑑𝑡</m:t>
                        </m:r>
                      </m:e>
                    </m:nary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706" t="-1200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482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5:  Building Notational Fluency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There are 50 gallons of water in a tank and water is flowing into the tank at a rate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gallons per hour. 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/>
                      </a:rPr>
                      <m:t>𝑅</m:t>
                    </m:r>
                    <m:r>
                      <a:rPr lang="en-US" sz="4800" b="0" i="1" smtClean="0">
                        <a:latin typeface="Cambria Math"/>
                      </a:rPr>
                      <m:t>′(4)</m:t>
                    </m:r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706" t="-1200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482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5:  Building Notational Fluency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There are 50 gallons of water in a tank and water is flowing into the tank at a rate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gallons per hour. 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/>
                      </a:rPr>
                      <m:t>50+</m:t>
                    </m:r>
                    <m:nary>
                      <m:nary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48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en-US" sz="4800" i="1">
                            <a:latin typeface="Cambria Math"/>
                          </a:rPr>
                          <m:t>5</m:t>
                        </m:r>
                      </m:sup>
                      <m:e>
                        <m:r>
                          <a:rPr lang="en-US" sz="4800" i="1">
                            <a:latin typeface="Cambria Math"/>
                          </a:rPr>
                          <m:t>𝑅</m:t>
                        </m:r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sz="4800" i="1">
                            <a:latin typeface="Cambria Math"/>
                          </a:rPr>
                          <m:t>𝑑𝑡</m:t>
                        </m:r>
                      </m:e>
                    </m:nary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706" t="-1200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482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5:  Building Notational Fluency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There are 50 gallons of water in a tank and water is flowing into the tank at a rate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gallons per hour. 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4800" b="0" i="1" smtClean="0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4800" i="1">
                                <a:latin typeface="Cambria Math"/>
                              </a:rPr>
                              <m:t>5</m:t>
                            </m:r>
                          </m:sup>
                          <m:e>
                            <m:r>
                              <a:rPr lang="en-US" sz="4800" i="1">
                                <a:latin typeface="Cambria Math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4800" i="1">
                                <a:latin typeface="Cambria Math"/>
                              </a:rPr>
                              <m:t>𝑑𝑡</m:t>
                            </m:r>
                          </m:e>
                        </m:nary>
                      </m:num>
                      <m:den>
                        <m:r>
                          <a:rPr lang="en-US" sz="4800" b="0" i="1" smtClean="0">
                            <a:latin typeface="Cambria Math"/>
                          </a:rPr>
                          <m:t>5−1</m:t>
                        </m:r>
                      </m:den>
                    </m:f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706" t="-1200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482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MPAC 5:  Building Notational Fluency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There are 50 gallons of water in a tank and water is flowing into the tank at a rate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gallons per hour. 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 smtClean="0">
                            <a:latin typeface="Cambria Math"/>
                          </a:rPr>
                          <m:t>𝑅</m:t>
                        </m:r>
                        <m:d>
                          <m:d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 smtClean="0">
                                <a:latin typeface="Cambria Math"/>
                              </a:rPr>
                              <m:t>5</m:t>
                            </m:r>
                          </m:e>
                        </m:d>
                        <m:r>
                          <a:rPr lang="en-US" sz="4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4800" b="0" i="1" smtClean="0">
                            <a:latin typeface="Cambria Math"/>
                          </a:rPr>
                          <m:t>𝑅</m:t>
                        </m:r>
                        <m:r>
                          <a:rPr lang="en-US" sz="4800" b="0" i="1" smtClean="0">
                            <a:latin typeface="Cambria Math"/>
                          </a:rPr>
                          <m:t>(1)</m:t>
                        </m:r>
                      </m:num>
                      <m:den>
                        <m:r>
                          <a:rPr lang="en-US" sz="4800" b="0" i="1" smtClean="0">
                            <a:latin typeface="Cambria Math"/>
                          </a:rPr>
                          <m:t>5−1</m:t>
                        </m:r>
                      </m:den>
                    </m:f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706" t="-1200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4673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46</TotalTime>
  <Words>425</Words>
  <Application>Microsoft Office PowerPoint</Application>
  <PresentationFormat>On-screen Show (4:3)</PresentationFormat>
  <Paragraphs>93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Cambria Math</vt:lpstr>
      <vt:lpstr>Franklin Gothic Book</vt:lpstr>
      <vt:lpstr>Perpetua</vt:lpstr>
      <vt:lpstr>Wingdings 2</vt:lpstr>
      <vt:lpstr>Equity</vt:lpstr>
      <vt:lpstr>Welcome to Calculus Jeopardy!</vt:lpstr>
      <vt:lpstr>PowerPoint Presentation</vt:lpstr>
      <vt:lpstr>MPAC 1:  Definitions and Theorems</vt:lpstr>
      <vt:lpstr>MPAC 1:  Definitions and Theorems</vt:lpstr>
      <vt:lpstr>MPAC 1:  Definitions and Theorems</vt:lpstr>
      <vt:lpstr>MPAC 1:  Definitions and Theorems</vt:lpstr>
      <vt:lpstr>MPAC 1:  Definitions and Theorems</vt:lpstr>
      <vt:lpstr>MPAC 1:  Definitions and Theorems</vt:lpstr>
      <vt:lpstr>MPAC 4:  Connecting Multiple Representations</vt:lpstr>
      <vt:lpstr>MPAC 4:  Connecting Multiple Representations</vt:lpstr>
      <vt:lpstr>MPAC 4:  Connecting Multiple Representations</vt:lpstr>
      <vt:lpstr>MPAC 4:  Connecting Multiple Representations</vt:lpstr>
      <vt:lpstr>MPAC 4:  Connecting Multiple Representations</vt:lpstr>
      <vt:lpstr>MPAC 4:  Connecting Multiple Representations</vt:lpstr>
      <vt:lpstr>MPAC 5:  Building Notational Fluency</vt:lpstr>
      <vt:lpstr>MPAC 5:  Building Notational Fluency</vt:lpstr>
      <vt:lpstr>MPAC 5:  Building Notational Fluency</vt:lpstr>
      <vt:lpstr>MPAC 5:  Building Notational Fluency</vt:lpstr>
      <vt:lpstr>MPAC 5:  Building Notational Fluency</vt:lpstr>
      <vt:lpstr>MPAC 5:  Building Notational Fluency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Calculus Jeopardy!</dc:title>
  <dc:creator>Dixie2</dc:creator>
  <cp:lastModifiedBy>Denise Stasio</cp:lastModifiedBy>
  <cp:revision>5</cp:revision>
  <dcterms:created xsi:type="dcterms:W3CDTF">2017-09-25T00:51:51Z</dcterms:created>
  <dcterms:modified xsi:type="dcterms:W3CDTF">2017-10-12T17:13:10Z</dcterms:modified>
</cp:coreProperties>
</file>