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pdf" ContentType="application/pd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321" r:id="rId3"/>
    <p:sldId id="258" r:id="rId4"/>
    <p:sldId id="269" r:id="rId5"/>
    <p:sldId id="270" r:id="rId6"/>
    <p:sldId id="271" r:id="rId7"/>
    <p:sldId id="272" r:id="rId8"/>
    <p:sldId id="273" r:id="rId9"/>
    <p:sldId id="294" r:id="rId10"/>
    <p:sldId id="274" r:id="rId11"/>
    <p:sldId id="295" r:id="rId12"/>
    <p:sldId id="288" r:id="rId13"/>
    <p:sldId id="296" r:id="rId14"/>
    <p:sldId id="297" r:id="rId15"/>
    <p:sldId id="298" r:id="rId16"/>
    <p:sldId id="299" r:id="rId17"/>
    <p:sldId id="301" r:id="rId18"/>
    <p:sldId id="303" r:id="rId19"/>
    <p:sldId id="302" r:id="rId20"/>
    <p:sldId id="307" r:id="rId21"/>
    <p:sldId id="310" r:id="rId22"/>
    <p:sldId id="308" r:id="rId23"/>
    <p:sldId id="311" r:id="rId24"/>
    <p:sldId id="320" r:id="rId25"/>
    <p:sldId id="304" r:id="rId26"/>
    <p:sldId id="289" r:id="rId27"/>
    <p:sldId id="305" r:id="rId28"/>
    <p:sldId id="306" r:id="rId29"/>
    <p:sldId id="314" r:id="rId30"/>
    <p:sldId id="315" r:id="rId31"/>
    <p:sldId id="312" r:id="rId32"/>
    <p:sldId id="313" r:id="rId33"/>
    <p:sldId id="29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chemeClr val="accent2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15" autoAdjust="0"/>
  </p:normalViewPr>
  <p:slideViewPr>
    <p:cSldViewPr snapToGrid="0" snapToObjects="1">
      <p:cViewPr varScale="1">
        <p:scale>
          <a:sx n="63" d="100"/>
          <a:sy n="63" d="100"/>
        </p:scale>
        <p:origin x="151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57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12" Type="http://schemas.openxmlformats.org/officeDocument/2006/relationships/image" Target="../media/image56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11" Type="http://schemas.openxmlformats.org/officeDocument/2006/relationships/image" Target="../media/image55.wmf"/><Relationship Id="rId5" Type="http://schemas.openxmlformats.org/officeDocument/2006/relationships/image" Target="../media/image49.wmf"/><Relationship Id="rId10" Type="http://schemas.openxmlformats.org/officeDocument/2006/relationships/image" Target="../media/image54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10" Type="http://schemas.openxmlformats.org/officeDocument/2006/relationships/image" Target="../media/image84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image" Target="../media/image91.wmf"/><Relationship Id="rId7" Type="http://schemas.openxmlformats.org/officeDocument/2006/relationships/image" Target="../media/image95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Relationship Id="rId9" Type="http://schemas.openxmlformats.org/officeDocument/2006/relationships/image" Target="../media/image9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3" Type="http://schemas.openxmlformats.org/officeDocument/2006/relationships/image" Target="../media/image123.wmf"/><Relationship Id="rId7" Type="http://schemas.openxmlformats.org/officeDocument/2006/relationships/image" Target="../media/image127.wmf"/><Relationship Id="rId12" Type="http://schemas.openxmlformats.org/officeDocument/2006/relationships/image" Target="../media/image132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126.wmf"/><Relationship Id="rId11" Type="http://schemas.openxmlformats.org/officeDocument/2006/relationships/image" Target="../media/image131.wmf"/><Relationship Id="rId5" Type="http://schemas.openxmlformats.org/officeDocument/2006/relationships/image" Target="../media/image125.wmf"/><Relationship Id="rId10" Type="http://schemas.openxmlformats.org/officeDocument/2006/relationships/image" Target="../media/image130.wmf"/><Relationship Id="rId4" Type="http://schemas.openxmlformats.org/officeDocument/2006/relationships/image" Target="../media/image124.wmf"/><Relationship Id="rId9" Type="http://schemas.openxmlformats.org/officeDocument/2006/relationships/image" Target="../media/image12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4" Type="http://schemas.openxmlformats.org/officeDocument/2006/relationships/image" Target="../media/image1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3B493-D1C9-4448-96F9-C91658874C7D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B6FD8-836F-CE4D-8272-DB56D82D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B6FD8-836F-CE4D-8272-DB56D82D1D6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131A6-314A-064D-8575-3992B2B04226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042E-C58C-C74A-9518-267DE8E95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d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d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17.pdf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.w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2.bin"/><Relationship Id="rId3" Type="http://schemas.openxmlformats.org/officeDocument/2006/relationships/image" Target="../media/image24.pdf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6.wmf"/><Relationship Id="rId4" Type="http://schemas.openxmlformats.org/officeDocument/2006/relationships/image" Target="../media/image19.png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7.bin"/><Relationship Id="rId3" Type="http://schemas.openxmlformats.org/officeDocument/2006/relationships/image" Target="../media/image32.pdf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22.wmf"/><Relationship Id="rId4" Type="http://schemas.openxmlformats.org/officeDocument/2006/relationships/image" Target="../media/image26.png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d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40.pdf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31.wmf"/><Relationship Id="rId4" Type="http://schemas.openxmlformats.org/officeDocument/2006/relationships/image" Target="../media/image33.png"/><Relationship Id="rId9" Type="http://schemas.openxmlformats.org/officeDocument/2006/relationships/oleObject" Target="../embeddings/oleObject2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2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41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5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30.bin"/><Relationship Id="rId15" Type="http://schemas.openxmlformats.org/officeDocument/2006/relationships/image" Target="../media/image42.wmf"/><Relationship Id="rId10" Type="http://schemas.openxmlformats.org/officeDocument/2006/relationships/image" Target="../media/image44.png"/><Relationship Id="rId4" Type="http://schemas.openxmlformats.org/officeDocument/2006/relationships/image" Target="../media/image38.wmf"/><Relationship Id="rId9" Type="http://schemas.openxmlformats.org/officeDocument/2006/relationships/image" Target="../media/image52.pdf"/><Relationship Id="rId14" Type="http://schemas.openxmlformats.org/officeDocument/2006/relationships/oleObject" Target="../embeddings/oleObject3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52.wmf"/><Relationship Id="rId26" Type="http://schemas.openxmlformats.org/officeDocument/2006/relationships/image" Target="../media/image55.wmf"/><Relationship Id="rId3" Type="http://schemas.openxmlformats.org/officeDocument/2006/relationships/oleObject" Target="../embeddings/oleObject36.bin"/><Relationship Id="rId21" Type="http://schemas.openxmlformats.org/officeDocument/2006/relationships/oleObject" Target="../embeddings/oleObject44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43.bin"/><Relationship Id="rId25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1.wmf"/><Relationship Id="rId20" Type="http://schemas.openxmlformats.org/officeDocument/2006/relationships/image" Target="../media/image58.png"/><Relationship Id="rId29" Type="http://schemas.openxmlformats.org/officeDocument/2006/relationships/oleObject" Target="../embeddings/oleObject48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0.bin"/><Relationship Id="rId24" Type="http://schemas.openxmlformats.org/officeDocument/2006/relationships/image" Target="../media/image54.wmf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23" Type="http://schemas.openxmlformats.org/officeDocument/2006/relationships/oleObject" Target="../embeddings/oleObject45.bin"/><Relationship Id="rId28" Type="http://schemas.openxmlformats.org/officeDocument/2006/relationships/image" Target="../media/image56.wmf"/><Relationship Id="rId10" Type="http://schemas.openxmlformats.org/officeDocument/2006/relationships/image" Target="../media/image48.wmf"/><Relationship Id="rId19" Type="http://schemas.openxmlformats.org/officeDocument/2006/relationships/image" Target="../media/image67.pd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50.wmf"/><Relationship Id="rId22" Type="http://schemas.openxmlformats.org/officeDocument/2006/relationships/image" Target="../media/image53.wmf"/><Relationship Id="rId27" Type="http://schemas.openxmlformats.org/officeDocument/2006/relationships/oleObject" Target="../embeddings/oleObject47.bin"/><Relationship Id="rId30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66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5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5" Type="http://schemas.openxmlformats.org/officeDocument/2006/relationships/oleObject" Target="../embeddings/oleObject55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70.wmf"/><Relationship Id="rId3" Type="http://schemas.openxmlformats.org/officeDocument/2006/relationships/image" Target="../media/image72.png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69.wmf"/><Relationship Id="rId5" Type="http://schemas.openxmlformats.org/officeDocument/2006/relationships/image" Target="../media/image74.png"/><Relationship Id="rId15" Type="http://schemas.openxmlformats.org/officeDocument/2006/relationships/image" Target="../media/image71.wmf"/><Relationship Id="rId10" Type="http://schemas.openxmlformats.org/officeDocument/2006/relationships/oleObject" Target="../embeddings/oleObject59.bin"/><Relationship Id="rId4" Type="http://schemas.openxmlformats.org/officeDocument/2006/relationships/image" Target="../media/image73.png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6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67.bin"/><Relationship Id="rId18" Type="http://schemas.openxmlformats.org/officeDocument/2006/relationships/image" Target="../media/image82.wmf"/><Relationship Id="rId3" Type="http://schemas.openxmlformats.org/officeDocument/2006/relationships/oleObject" Target="../embeddings/oleObject62.bin"/><Relationship Id="rId21" Type="http://schemas.openxmlformats.org/officeDocument/2006/relationships/oleObject" Target="../embeddings/oleObject71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79.wmf"/><Relationship Id="rId1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1.wmf"/><Relationship Id="rId20" Type="http://schemas.openxmlformats.org/officeDocument/2006/relationships/image" Target="../media/image83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6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68.bin"/><Relationship Id="rId10" Type="http://schemas.openxmlformats.org/officeDocument/2006/relationships/image" Target="../media/image78.wmf"/><Relationship Id="rId19" Type="http://schemas.openxmlformats.org/officeDocument/2006/relationships/oleObject" Target="../embeddings/oleObject70.bin"/><Relationship Id="rId4" Type="http://schemas.openxmlformats.org/officeDocument/2006/relationships/image" Target="../media/image75.w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80.wmf"/><Relationship Id="rId22" Type="http://schemas.openxmlformats.org/officeDocument/2006/relationships/image" Target="../media/image8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87.wmf"/><Relationship Id="rId5" Type="http://schemas.openxmlformats.org/officeDocument/2006/relationships/image" Target="../media/image88.png"/><Relationship Id="rId10" Type="http://schemas.openxmlformats.org/officeDocument/2006/relationships/oleObject" Target="../embeddings/oleObject74.bin"/><Relationship Id="rId4" Type="http://schemas.openxmlformats.org/officeDocument/2006/relationships/image" Target="../media/image98.pdf"/><Relationship Id="rId9" Type="http://schemas.openxmlformats.org/officeDocument/2006/relationships/image" Target="../media/image86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image" Target="../media/image109.pdf"/><Relationship Id="rId18" Type="http://schemas.openxmlformats.org/officeDocument/2006/relationships/image" Target="../media/image95.wmf"/><Relationship Id="rId3" Type="http://schemas.openxmlformats.org/officeDocument/2006/relationships/oleObject" Target="../embeddings/oleObject75.bin"/><Relationship Id="rId21" Type="http://schemas.openxmlformats.org/officeDocument/2006/relationships/oleObject" Target="../embeddings/oleObject83.bin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93.wmf"/><Relationship Id="rId1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4.wmf"/><Relationship Id="rId20" Type="http://schemas.openxmlformats.org/officeDocument/2006/relationships/image" Target="../media/image96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6.bin"/><Relationship Id="rId15" Type="http://schemas.openxmlformats.org/officeDocument/2006/relationships/oleObject" Target="../embeddings/oleObject80.bin"/><Relationship Id="rId10" Type="http://schemas.openxmlformats.org/officeDocument/2006/relationships/image" Target="../media/image92.wmf"/><Relationship Id="rId19" Type="http://schemas.openxmlformats.org/officeDocument/2006/relationships/oleObject" Target="../embeddings/oleObject82.bin"/><Relationship Id="rId4" Type="http://schemas.openxmlformats.org/officeDocument/2006/relationships/image" Target="../media/image89.wmf"/><Relationship Id="rId9" Type="http://schemas.openxmlformats.org/officeDocument/2006/relationships/oleObject" Target="../embeddings/oleObject78.bin"/><Relationship Id="rId14" Type="http://schemas.openxmlformats.org/officeDocument/2006/relationships/image" Target="../media/image98.png"/><Relationship Id="rId22" Type="http://schemas.openxmlformats.org/officeDocument/2006/relationships/image" Target="../media/image9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11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113.pd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118.pdf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10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5.png"/><Relationship Id="rId11" Type="http://schemas.openxmlformats.org/officeDocument/2006/relationships/oleObject" Target="../embeddings/oleObject86.bin"/><Relationship Id="rId5" Type="http://schemas.openxmlformats.org/officeDocument/2006/relationships/image" Target="../media/image120.pdf"/><Relationship Id="rId10" Type="http://schemas.openxmlformats.org/officeDocument/2006/relationships/image" Target="../media/image102.wmf"/><Relationship Id="rId4" Type="http://schemas.openxmlformats.org/officeDocument/2006/relationships/image" Target="../media/image104.png"/><Relationship Id="rId9" Type="http://schemas.openxmlformats.org/officeDocument/2006/relationships/oleObject" Target="../embeddings/oleObject8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image" Target="../media/image124.pdf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9.png"/><Relationship Id="rId5" Type="http://schemas.openxmlformats.org/officeDocument/2006/relationships/image" Target="../media/image126.pdf"/><Relationship Id="rId10" Type="http://schemas.openxmlformats.org/officeDocument/2006/relationships/image" Target="../media/image107.wmf"/><Relationship Id="rId4" Type="http://schemas.openxmlformats.org/officeDocument/2006/relationships/image" Target="../media/image108.png"/><Relationship Id="rId9" Type="http://schemas.openxmlformats.org/officeDocument/2006/relationships/oleObject" Target="../embeddings/oleObject8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28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30.pd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image" Target="../media/image135.pdf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114.wmf"/><Relationship Id="rId4" Type="http://schemas.openxmlformats.org/officeDocument/2006/relationships/image" Target="../media/image115.png"/><Relationship Id="rId9" Type="http://schemas.openxmlformats.org/officeDocument/2006/relationships/oleObject" Target="../embeddings/oleObject9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3" Type="http://schemas.openxmlformats.org/officeDocument/2006/relationships/image" Target="../media/image140.pdf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1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20.png"/><Relationship Id="rId11" Type="http://schemas.openxmlformats.org/officeDocument/2006/relationships/oleObject" Target="../embeddings/oleObject94.bin"/><Relationship Id="rId5" Type="http://schemas.openxmlformats.org/officeDocument/2006/relationships/image" Target="../media/image142.pdf"/><Relationship Id="rId10" Type="http://schemas.openxmlformats.org/officeDocument/2006/relationships/image" Target="../media/image117.wmf"/><Relationship Id="rId4" Type="http://schemas.openxmlformats.org/officeDocument/2006/relationships/image" Target="../media/image119.png"/><Relationship Id="rId9" Type="http://schemas.openxmlformats.org/officeDocument/2006/relationships/oleObject" Target="../embeddings/oleObject9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13" Type="http://schemas.openxmlformats.org/officeDocument/2006/relationships/oleObject" Target="../embeddings/oleObject100.bin"/><Relationship Id="rId18" Type="http://schemas.openxmlformats.org/officeDocument/2006/relationships/image" Target="../media/image128.wmf"/><Relationship Id="rId26" Type="http://schemas.openxmlformats.org/officeDocument/2006/relationships/oleObject" Target="../embeddings/oleObject107.bin"/><Relationship Id="rId3" Type="http://schemas.openxmlformats.org/officeDocument/2006/relationships/oleObject" Target="../embeddings/oleObject95.bin"/><Relationship Id="rId21" Type="http://schemas.openxmlformats.org/officeDocument/2006/relationships/image" Target="../media/image129.wmf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125.wmf"/><Relationship Id="rId17" Type="http://schemas.openxmlformats.org/officeDocument/2006/relationships/oleObject" Target="../embeddings/oleObject102.bin"/><Relationship Id="rId25" Type="http://schemas.openxmlformats.org/officeDocument/2006/relationships/image" Target="../media/image13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7.wmf"/><Relationship Id="rId20" Type="http://schemas.openxmlformats.org/officeDocument/2006/relationships/oleObject" Target="../embeddings/oleObject104.bin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22.wmf"/><Relationship Id="rId11" Type="http://schemas.openxmlformats.org/officeDocument/2006/relationships/oleObject" Target="../embeddings/oleObject99.bin"/><Relationship Id="rId24" Type="http://schemas.openxmlformats.org/officeDocument/2006/relationships/oleObject" Target="../embeddings/oleObject106.bin"/><Relationship Id="rId5" Type="http://schemas.openxmlformats.org/officeDocument/2006/relationships/oleObject" Target="../embeddings/oleObject96.bin"/><Relationship Id="rId15" Type="http://schemas.openxmlformats.org/officeDocument/2006/relationships/oleObject" Target="../embeddings/oleObject101.bin"/><Relationship Id="rId23" Type="http://schemas.openxmlformats.org/officeDocument/2006/relationships/image" Target="../media/image130.wmf"/><Relationship Id="rId10" Type="http://schemas.openxmlformats.org/officeDocument/2006/relationships/image" Target="../media/image124.wmf"/><Relationship Id="rId19" Type="http://schemas.openxmlformats.org/officeDocument/2006/relationships/oleObject" Target="../embeddings/oleObject103.bin"/><Relationship Id="rId4" Type="http://schemas.openxmlformats.org/officeDocument/2006/relationships/image" Target="../media/image121.wmf"/><Relationship Id="rId9" Type="http://schemas.openxmlformats.org/officeDocument/2006/relationships/oleObject" Target="../embeddings/oleObject98.bin"/><Relationship Id="rId14" Type="http://schemas.openxmlformats.org/officeDocument/2006/relationships/image" Target="../media/image126.wmf"/><Relationship Id="rId22" Type="http://schemas.openxmlformats.org/officeDocument/2006/relationships/oleObject" Target="../embeddings/oleObject105.bin"/><Relationship Id="rId27" Type="http://schemas.openxmlformats.org/officeDocument/2006/relationships/image" Target="../media/image13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3" Type="http://schemas.openxmlformats.org/officeDocument/2006/relationships/image" Target="../media/image159.pdf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08.bin"/><Relationship Id="rId10" Type="http://schemas.openxmlformats.org/officeDocument/2006/relationships/image" Target="../media/image135.wmf"/><Relationship Id="rId4" Type="http://schemas.openxmlformats.org/officeDocument/2006/relationships/image" Target="../media/image136.png"/><Relationship Id="rId9" Type="http://schemas.openxmlformats.org/officeDocument/2006/relationships/oleObject" Target="../embeddings/oleObject110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image" Target="../media/image165.pdf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1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37.wmf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11.bin"/><Relationship Id="rId10" Type="http://schemas.openxmlformats.org/officeDocument/2006/relationships/image" Target="../media/image139.wmf"/><Relationship Id="rId4" Type="http://schemas.openxmlformats.org/officeDocument/2006/relationships/image" Target="../media/image141.png"/><Relationship Id="rId9" Type="http://schemas.openxmlformats.org/officeDocument/2006/relationships/oleObject" Target="../embeddings/oleObject113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714" y="314475"/>
            <a:ext cx="8732762" cy="2249715"/>
          </a:xfrm>
        </p:spPr>
        <p:txBody>
          <a:bodyPr>
            <a:normAutofit/>
          </a:bodyPr>
          <a:lstStyle/>
          <a:p>
            <a:r>
              <a:rPr lang="en-US" b="1" dirty="0"/>
              <a:t>Definite Integrals:</a:t>
            </a:r>
            <a:br>
              <a:rPr lang="en-US" b="1" dirty="0"/>
            </a:br>
            <a:r>
              <a:rPr lang="en-US" b="1" dirty="0"/>
              <a:t>Concept, Definition, Evaluation,</a:t>
            </a:r>
            <a:br>
              <a:rPr lang="en-US" b="1" dirty="0"/>
            </a:br>
            <a:r>
              <a:rPr lang="en-US" b="1" dirty="0"/>
              <a:t>and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0188" y="3676952"/>
            <a:ext cx="437842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by </a:t>
            </a:r>
          </a:p>
          <a:p>
            <a:pPr algn="ctr"/>
            <a:r>
              <a:rPr lang="en-US" sz="2400" dirty="0"/>
              <a:t>Paul A. Foerster</a:t>
            </a:r>
          </a:p>
          <a:p>
            <a:pPr algn="ctr"/>
            <a:r>
              <a:rPr lang="en-US" sz="2400" dirty="0"/>
              <a:t>Teacher Emeritus of Mathematics</a:t>
            </a:r>
          </a:p>
          <a:p>
            <a:pPr algn="ctr"/>
            <a:r>
              <a:rPr lang="en-US" sz="2400" dirty="0"/>
              <a:t>Alamo Heights High School</a:t>
            </a:r>
          </a:p>
          <a:p>
            <a:pPr algn="ctr"/>
            <a:r>
              <a:rPr lang="en-US" sz="2400" dirty="0"/>
              <a:t>San Antonio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err="1"/>
              <a:t>foerster@idworld.net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98285" y="2661289"/>
            <a:ext cx="7632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Presented on 2/24/18 at the </a:t>
            </a:r>
          </a:p>
          <a:p>
            <a:pPr algn="ctr"/>
            <a:r>
              <a:rPr lang="en-US" sz="3000" dirty="0"/>
              <a:t>Houston Area Calculus Workshops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7867" y="489501"/>
            <a:ext cx="2230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to Expect: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7073" y="1105377"/>
            <a:ext cx="675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First week activities leading to concept development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8662" y="2216689"/>
            <a:ext cx="6341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Discovery and proof of the fundamental theorem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8662" y="3339854"/>
            <a:ext cx="5360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Other forms of the fundamental theorem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662" y="3876347"/>
            <a:ext cx="757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Which form of the FTC is best for which kind of application?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662" y="4452529"/>
            <a:ext cx="3780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Your final exam! (index card)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8662" y="5047871"/>
            <a:ext cx="5729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Your reward: Solutions to all 14 Explorations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662" y="1702104"/>
            <a:ext cx="3435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Coffee break — 5 minutes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8662" y="2782809"/>
            <a:ext cx="3591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Coffee break — 10 minutes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18616" y="489501"/>
            <a:ext cx="5840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“Explorations” used in class for your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4265" y="194281"/>
            <a:ext cx="8451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First day of calculus: </a:t>
            </a:r>
            <a:r>
              <a:rPr lang="en-US" sz="2400" dirty="0"/>
              <a:t>Students hear about the four basic concepts: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265" y="633590"/>
            <a:ext cx="1168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Limits</a:t>
            </a:r>
            <a:r>
              <a:rPr lang="en-US" sz="24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3147" y="3187060"/>
            <a:ext cx="6861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limit</a:t>
            </a:r>
            <a:r>
              <a:rPr lang="en-US" sz="2400" dirty="0"/>
              <a:t> of the average rates is called the </a:t>
            </a:r>
            <a:r>
              <a:rPr lang="en-US" sz="2400" b="1" dirty="0"/>
              <a:t>derivative</a:t>
            </a:r>
            <a:r>
              <a:rPr lang="en-US" sz="2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128" y="5487792"/>
            <a:ext cx="8231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On the third or fourth </a:t>
            </a:r>
            <a:r>
              <a:rPr lang="en-US" sz="2400" dirty="0"/>
              <a:t>day: Students work in groups to find the</a:t>
            </a:r>
            <a:br>
              <a:rPr lang="en-US" sz="2400" dirty="0"/>
            </a:br>
            <a:r>
              <a:rPr lang="en-US" sz="2400" dirty="0"/>
              <a:t>distance, (</a:t>
            </a:r>
            <a:r>
              <a:rPr lang="en-US" sz="2400" dirty="0" err="1"/>
              <a:t>rate)(time</a:t>
            </a:r>
            <a:r>
              <a:rPr lang="en-US" sz="2400" dirty="0"/>
              <a:t>), a car goes if its rate </a:t>
            </a:r>
            <a:r>
              <a:rPr lang="en-US" sz="2400" i="1" dirty="0"/>
              <a:t>varies</a:t>
            </a:r>
            <a:r>
              <a:rPr lang="en-US" sz="24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32070" y="633590"/>
            <a:ext cx="1842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Derivatives</a:t>
            </a:r>
            <a:r>
              <a:rPr lang="en-US" sz="2400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4735" y="633590"/>
            <a:ext cx="152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Integrals</a:t>
            </a:r>
            <a:r>
              <a:rPr lang="en-US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8841" y="633590"/>
            <a:ext cx="152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Integrals</a:t>
            </a:r>
            <a:r>
              <a:rPr lang="en-US" sz="2400" dirty="0"/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1814" y="1049047"/>
            <a:ext cx="7824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Exploration 1-1a in groups: Rate (degrees/second) a door </a:t>
            </a:r>
            <a:br>
              <a:rPr lang="en-US" sz="2400" dirty="0"/>
            </a:br>
            <a:r>
              <a:rPr lang="en-US" sz="2400" dirty="0"/>
              <a:t>is moving at the </a:t>
            </a:r>
            <a:r>
              <a:rPr lang="en-US" sz="2400" b="1" dirty="0"/>
              <a:t>instant</a:t>
            </a:r>
            <a:r>
              <a:rPr lang="en-US" sz="2400" dirty="0"/>
              <a:t> one second after you push it open.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4264" y="3815561"/>
            <a:ext cx="8351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On the second day: </a:t>
            </a:r>
            <a:r>
              <a:rPr lang="en-US" sz="2400" dirty="0"/>
              <a:t>Exploration 1-2a, Review graphs of functions.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4265" y="4277226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Quadratic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081224" y="4277226"/>
            <a:ext cx="1922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Exponential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144502" y="4277226"/>
            <a:ext cx="2212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Trigonometric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8451" y="4277226"/>
            <a:ext cx="1471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Rational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35060" y="1880044"/>
            <a:ext cx="3812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Sketch a “reasonable graph.”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294735" y="1922609"/>
          <a:ext cx="3098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3" imgW="3098800" imgH="419100" progId="Equation.DSMT4">
                  <p:embed/>
                </p:oleObj>
              </mc:Choice>
              <mc:Fallback>
                <p:oleObj name="Equation" r:id="rId3" imgW="30988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735" y="1922609"/>
                        <a:ext cx="30988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46394" y="2270494"/>
            <a:ext cx="2824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 instant is 0 </a:t>
            </a:r>
            <a:r>
              <a:rPr lang="en-US" sz="2400" dirty="0" err="1"/>
              <a:t>s</a:t>
            </a:r>
            <a:r>
              <a:rPr lang="en-US" sz="2400" dirty="0"/>
              <a:t> long.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20040" y="2299144"/>
            <a:ext cx="3042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0 </a:t>
            </a:r>
            <a:r>
              <a:rPr lang="en-US" sz="2400" dirty="0" err="1"/>
              <a:t>s</a:t>
            </a:r>
            <a:r>
              <a:rPr lang="en-US" sz="2400" dirty="0"/>
              <a:t>, door moves 0˚,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17398" y="2299144"/>
            <a:ext cx="2374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 inst. rate = 0/0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24889" y="1995353"/>
            <a:ext cx="1063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</a:t>
            </a:r>
            <a:r>
              <a:rPr lang="en-US" sz="6000" dirty="0" err="1"/>
              <a:t>😡</a:t>
            </a:r>
            <a:endParaRPr lang="en-US" sz="6000" dirty="0"/>
          </a:p>
        </p:txBody>
      </p:sp>
      <p:sp>
        <p:nvSpPr>
          <p:cNvPr id="42" name="TextBox 41"/>
          <p:cNvSpPr txBox="1"/>
          <p:nvPr/>
        </p:nvSpPr>
        <p:spPr>
          <a:xfrm>
            <a:off x="322231" y="2732360"/>
            <a:ext cx="8363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Estimate inst. rate by finding average rates over shorter intervals.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742" y="4887417"/>
            <a:ext cx="8664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No long </a:t>
            </a:r>
            <a:r>
              <a:rPr lang="en-US" sz="2400" dirty="0" err="1"/>
              <a:t>precalculus</a:t>
            </a:r>
            <a:r>
              <a:rPr lang="en-US" sz="2400" dirty="0"/>
              <a:t> review— works whatever text you use!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7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33" grpId="0"/>
      <p:bldP spid="34" grpId="0"/>
      <p:bldP spid="35" grpId="0"/>
      <p:bldP spid="41" grpId="0"/>
      <p:bldP spid="42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16" y="370723"/>
            <a:ext cx="6652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1-3a: Introduction to Definite Integrals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61216" y="846144"/>
            <a:ext cx="36563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Your car is going </a:t>
            </a:r>
            <a:r>
              <a:rPr lang="en-US" sz="2400" i="1" dirty="0" err="1"/>
              <a:t>v</a:t>
            </a:r>
            <a:r>
              <a:rPr lang="en-US" sz="2400" dirty="0" err="1"/>
              <a:t>(</a:t>
            </a:r>
            <a:r>
              <a:rPr lang="en-US" sz="2400" i="1" dirty="0" err="1"/>
              <a:t>t</a:t>
            </a:r>
            <a:r>
              <a:rPr lang="en-US" sz="2400" dirty="0"/>
              <a:t>) ft/</a:t>
            </a:r>
            <a:r>
              <a:rPr lang="en-US" sz="2400" dirty="0" err="1"/>
              <a:t>s</a:t>
            </a:r>
            <a:r>
              <a:rPr lang="en-US" sz="2400" dirty="0"/>
              <a:t> at</a:t>
            </a:r>
            <a:br>
              <a:rPr lang="en-US" sz="2400" dirty="0"/>
            </a:br>
            <a:r>
              <a:rPr lang="en-US" sz="2400" i="1" dirty="0" err="1"/>
              <a:t>t</a:t>
            </a:r>
            <a:r>
              <a:rPr lang="en-US" sz="2400" i="1" dirty="0"/>
              <a:t> </a:t>
            </a:r>
            <a:r>
              <a:rPr lang="en-US" sz="2400" dirty="0"/>
              <a:t>sec after you pass a truck.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841" y="1763110"/>
            <a:ext cx="3642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How far did you go in the</a:t>
            </a:r>
            <a:br>
              <a:rPr lang="en-US" sz="2400" dirty="0"/>
            </a:br>
            <a:r>
              <a:rPr lang="en-US" sz="2400" dirty="0"/>
              <a:t>     time interval [30, 50]?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216" y="2600087"/>
            <a:ext cx="326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(60 ft/s)(20 </a:t>
            </a:r>
            <a:r>
              <a:rPr lang="en-US" sz="2400" dirty="0" err="1"/>
              <a:t>s</a:t>
            </a:r>
            <a:r>
              <a:rPr lang="en-US" sz="2400" dirty="0"/>
              <a:t>) = 1200 ft</a:t>
            </a:r>
          </a:p>
        </p:txBody>
      </p:sp>
      <p:pic>
        <p:nvPicPr>
          <p:cNvPr id="8" name="Picture 7" descr="t3 integral 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926375" y="832388"/>
            <a:ext cx="5177202" cy="5130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841" y="3224985"/>
            <a:ext cx="38722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Explain why this number</a:t>
            </a:r>
            <a:br>
              <a:rPr lang="en-US" sz="2400" dirty="0"/>
            </a:br>
            <a:r>
              <a:rPr lang="en-US" sz="2400" dirty="0"/>
              <a:t>     equals the area of a region</a:t>
            </a:r>
            <a:br>
              <a:rPr lang="en-US" sz="2400" dirty="0"/>
            </a:br>
            <a:r>
              <a:rPr lang="en-US" sz="2400" dirty="0"/>
              <a:t>     under the graph. Sketch.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216" y="4751541"/>
            <a:ext cx="1837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Height = 60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216" y="5135735"/>
            <a:ext cx="2809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Base = 50 – 30 =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216" y="5501283"/>
            <a:ext cx="3195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Area = (20)(60) = 1200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216" y="4371433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See figure.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80391" y="3048924"/>
            <a:ext cx="1740819" cy="24395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8978" y="6039916"/>
            <a:ext cx="78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&gt;&gt;---&gt; </a:t>
            </a:r>
            <a:r>
              <a:rPr lang="en-US" sz="2400" dirty="0"/>
              <a:t>Does it bother you that an </a:t>
            </a:r>
            <a:r>
              <a:rPr lang="en-US" sz="2400" i="1" dirty="0"/>
              <a:t>area</a:t>
            </a:r>
            <a:r>
              <a:rPr lang="en-US" sz="2400" dirty="0"/>
              <a:t> represents a </a:t>
            </a:r>
            <a:r>
              <a:rPr lang="en-US" sz="2400" i="1" dirty="0"/>
              <a:t>distance?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2" grpId="0"/>
      <p:bldP spid="13" grpId="0"/>
      <p:bldP spid="15" grpId="0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875" y="45607"/>
            <a:ext cx="3320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Distance from 0 to 20s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i="1" dirty="0"/>
              <a:t>also</a:t>
            </a:r>
            <a:r>
              <a:rPr lang="en-US" sz="2400" dirty="0"/>
              <a:t> equals an area.</a:t>
            </a:r>
          </a:p>
        </p:txBody>
      </p:sp>
      <p:pic>
        <p:nvPicPr>
          <p:cNvPr id="5" name="Picture 4" descr="t3 integral 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800180" y="104854"/>
            <a:ext cx="5372856" cy="53244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2692" y="786808"/>
            <a:ext cx="2783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many squares? </a:t>
            </a:r>
            <a:br>
              <a:rPr lang="en-US" sz="2400" dirty="0"/>
            </a:br>
            <a:r>
              <a:rPr lang="en-US" sz="2400" dirty="0"/>
              <a:t>(one decimal place)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4345" y="1575906"/>
            <a:ext cx="2827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About 28.6 squares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4345" y="2490074"/>
            <a:ext cx="259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Area of the region?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677" y="3179997"/>
            <a:ext cx="231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5 by 10 square: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345" y="3582510"/>
            <a:ext cx="2554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(28.6)(50) = 1430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9515" y="2856005"/>
            <a:ext cx="3081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far did you travel?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0724" y="3972219"/>
            <a:ext cx="243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About 1430 feet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780" y="4338290"/>
            <a:ext cx="2186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(Exactly 1431.4382…)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9516" y="5820043"/>
            <a:ext cx="7944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Definite integral </a:t>
            </a:r>
            <a:r>
              <a:rPr lang="en-US" sz="2400" dirty="0"/>
              <a:t>of </a:t>
            </a:r>
            <a:r>
              <a:rPr lang="en-US" sz="2400" i="1" dirty="0" err="1"/>
              <a:t>v</a:t>
            </a:r>
            <a:r>
              <a:rPr lang="en-US" sz="2400" dirty="0" err="1"/>
              <a:t>(</a:t>
            </a:r>
            <a:r>
              <a:rPr lang="en-US" sz="2400" i="1" dirty="0" err="1"/>
              <a:t>t</a:t>
            </a:r>
            <a:r>
              <a:rPr lang="en-US" sz="2400" dirty="0"/>
              <a:t>) with respect to </a:t>
            </a:r>
            <a:r>
              <a:rPr lang="en-US" sz="2400" i="1" dirty="0" err="1"/>
              <a:t>t</a:t>
            </a:r>
            <a:r>
              <a:rPr lang="en-US" sz="2400" dirty="0"/>
              <a:t>  from </a:t>
            </a:r>
            <a:r>
              <a:rPr lang="en-US" sz="2400" i="1" dirty="0" err="1"/>
              <a:t>t</a:t>
            </a:r>
            <a:r>
              <a:rPr lang="en-US" sz="2400" dirty="0"/>
              <a:t> = 0 to </a:t>
            </a:r>
            <a:r>
              <a:rPr lang="en-US" sz="2400" i="1" dirty="0" err="1"/>
              <a:t>t</a:t>
            </a:r>
            <a:r>
              <a:rPr lang="en-US" sz="2400" i="1" dirty="0"/>
              <a:t> </a:t>
            </a:r>
            <a:r>
              <a:rPr lang="en-US" sz="2400" dirty="0"/>
              <a:t>= 20.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0384" y="2089760"/>
            <a:ext cx="2852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 Small square area?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626" y="4656310"/>
            <a:ext cx="3594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Units? Calculus concept?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85490" y="5028125"/>
          <a:ext cx="2501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5" imgW="2501900" imgH="901700" progId="Equation.DSMT4">
                  <p:embed/>
                </p:oleObj>
              </mc:Choice>
              <mc:Fallback>
                <p:oleObj name="Equation" r:id="rId5" imgW="2501900" imgH="901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90" y="5028125"/>
                        <a:ext cx="25019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69416" y="6272730"/>
            <a:ext cx="7020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Definite integrals find </a:t>
            </a:r>
            <a:r>
              <a:rPr lang="en-US" sz="2400" i="1" dirty="0" err="1"/>
              <a:t>y</a:t>
            </a:r>
            <a:r>
              <a:rPr lang="en-US" sz="2400" dirty="0"/>
              <a:t> times </a:t>
            </a:r>
            <a:r>
              <a:rPr lang="en-US" sz="2400" i="1" dirty="0" err="1"/>
              <a:t>x</a:t>
            </a:r>
            <a:r>
              <a:rPr lang="en-US" sz="2400" dirty="0"/>
              <a:t> if </a:t>
            </a:r>
            <a:r>
              <a:rPr lang="en-US" sz="2400" i="1" dirty="0" err="1"/>
              <a:t>y</a:t>
            </a:r>
            <a:r>
              <a:rPr lang="en-US" sz="2400" dirty="0"/>
              <a:t> </a:t>
            </a:r>
            <a:r>
              <a:rPr lang="en-US" sz="2400" i="1" dirty="0"/>
              <a:t>varies</a:t>
            </a:r>
            <a:r>
              <a:rPr lang="en-US" sz="2400" dirty="0"/>
              <a:t> with </a:t>
            </a:r>
            <a:r>
              <a:rPr lang="en-US" sz="2400" i="1" dirty="0" err="1"/>
              <a:t>x</a:t>
            </a:r>
            <a:r>
              <a:rPr lang="en-US" sz="2400" dirty="0"/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83921" y="4522956"/>
            <a:ext cx="433676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791341" y="3181330"/>
            <a:ext cx="1452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Area = 50.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/>
      <p:bldP spid="18" grpId="0"/>
      <p:bldP spid="20" grpId="0"/>
      <p:bldP spid="21" grpId="0"/>
      <p:bldP spid="17" grpId="0"/>
      <p:bldP spid="19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434" y="249277"/>
            <a:ext cx="5394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Exploration 1-3a (Problems 6 through 8)</a:t>
            </a:r>
          </a:p>
        </p:txBody>
      </p:sp>
      <p:pic>
        <p:nvPicPr>
          <p:cNvPr id="5" name="Picture 4" descr="t3 integral 4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981300" y="883187"/>
            <a:ext cx="5113298" cy="34779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964" y="710942"/>
            <a:ext cx="392291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6. Graph: Cross-sectional area </a:t>
            </a:r>
            <a:br>
              <a:rPr lang="en-US" sz="2400" dirty="0"/>
            </a:br>
            <a:r>
              <a:rPr lang="en-US" sz="2400" dirty="0"/>
              <a:t>    of a football, </a:t>
            </a:r>
            <a:r>
              <a:rPr lang="en-US" sz="2400" i="1" dirty="0" err="1"/>
              <a:t>y</a:t>
            </a:r>
            <a:r>
              <a:rPr lang="en-US" sz="2400" i="1" dirty="0"/>
              <a:t> </a:t>
            </a:r>
            <a:r>
              <a:rPr lang="en-US" sz="2400" dirty="0"/>
              <a:t>in.</a:t>
            </a:r>
            <a:r>
              <a:rPr lang="en-US" sz="2400" baseline="30000" dirty="0"/>
              <a:t>2</a:t>
            </a:r>
            <a:r>
              <a:rPr lang="en-US" sz="2400" dirty="0"/>
              <a:t>, at </a:t>
            </a:r>
            <a:r>
              <a:rPr lang="en-US" sz="2400" i="1" dirty="0" err="1"/>
              <a:t>x</a:t>
            </a:r>
            <a:r>
              <a:rPr lang="en-US" sz="2400" dirty="0"/>
              <a:t> in. </a:t>
            </a:r>
            <a:br>
              <a:rPr lang="en-US" sz="2400" dirty="0"/>
            </a:br>
            <a:r>
              <a:rPr lang="en-US" sz="2400" dirty="0"/>
              <a:t>    from the football’s end.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6946" y="1966866"/>
            <a:ext cx="3545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definite integral </a:t>
            </a:r>
            <a:br>
              <a:rPr lang="en-US" sz="2400" dirty="0"/>
            </a:br>
            <a:r>
              <a:rPr lang="en-US" sz="2400" dirty="0"/>
              <a:t>of </a:t>
            </a:r>
            <a:r>
              <a:rPr lang="en-US" sz="2400" i="1" dirty="0" err="1"/>
              <a:t>y</a:t>
            </a:r>
            <a:r>
              <a:rPr lang="en-US" sz="2400" dirty="0"/>
              <a:t> </a:t>
            </a:r>
            <a:r>
              <a:rPr lang="en-US" sz="2400" dirty="0" err="1"/>
              <a:t>wrt</a:t>
            </a:r>
            <a:r>
              <a:rPr lang="en-US" sz="2400" dirty="0"/>
              <a:t> </a:t>
            </a:r>
            <a:r>
              <a:rPr lang="en-US" sz="2400" i="1" dirty="0" err="1"/>
              <a:t>x</a:t>
            </a:r>
            <a:r>
              <a:rPr lang="en-US" sz="2400" dirty="0"/>
              <a:t> from </a:t>
            </a:r>
            <a:r>
              <a:rPr lang="en-US" sz="2400" i="1" dirty="0" err="1"/>
              <a:t>x</a:t>
            </a:r>
            <a:r>
              <a:rPr lang="en-US" sz="2400" dirty="0"/>
              <a:t> = 0  to 12.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434" y="2824303"/>
            <a:ext cx="2225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≈45.2 squares.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434" y="3262376"/>
            <a:ext cx="309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1 </a:t>
            </a:r>
            <a:r>
              <a:rPr lang="en-US" sz="2400" dirty="0" err="1"/>
              <a:t>x</a:t>
            </a:r>
            <a:r>
              <a:rPr lang="en-US" sz="2400" dirty="0"/>
              <a:t> 5 square: Area = 5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5434" y="3665962"/>
            <a:ext cx="3501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Integral ≈ (45.2)(5) = 226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059" y="4490110"/>
            <a:ext cx="6307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7. Physical quantity represented by this integral?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434" y="4894968"/>
            <a:ext cx="6931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Units: (in.</a:t>
            </a:r>
            <a:r>
              <a:rPr lang="en-US" sz="2400" baseline="30000" dirty="0"/>
              <a:t>2</a:t>
            </a:r>
            <a:r>
              <a:rPr lang="en-US" sz="2400" dirty="0"/>
              <a:t>)(in.),  which gives in.</a:t>
            </a:r>
            <a:r>
              <a:rPr lang="en-US" sz="2400" baseline="30000" dirty="0"/>
              <a:t>3</a:t>
            </a:r>
            <a:r>
              <a:rPr lang="en-US" sz="2400" dirty="0"/>
              <a:t>,  i.e. cubic inches.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5434" y="5310423"/>
            <a:ext cx="584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The </a:t>
            </a:r>
            <a:r>
              <a:rPr lang="en-US" sz="2400" i="1" dirty="0"/>
              <a:t>volume</a:t>
            </a:r>
            <a:r>
              <a:rPr lang="en-US" sz="2400" dirty="0"/>
              <a:t> of the football is about 226 in.</a:t>
            </a:r>
            <a:r>
              <a:rPr lang="en-US" sz="2400" baseline="30000" dirty="0"/>
              <a:t>3</a:t>
            </a:r>
            <a:r>
              <a:rPr lang="en-US" sz="2400" dirty="0"/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196" y="5759260"/>
            <a:ext cx="6835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&gt;&gt;---&gt;</a:t>
            </a:r>
            <a:r>
              <a:rPr lang="en-US" sz="2400" dirty="0"/>
              <a:t> Integrals can be used to find volumes of solids!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5602" y="4079757"/>
            <a:ext cx="206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(Exactly 226.1946…)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25" y="6208593"/>
            <a:ext cx="5936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&gt;&gt;---&gt;</a:t>
            </a:r>
            <a:r>
              <a:rPr lang="en-US" sz="2400" dirty="0"/>
              <a:t> “Do we always have to count squares?”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867" y="5080055"/>
            <a:ext cx="889000" cy="90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689" y="18796"/>
            <a:ext cx="7411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1-4a: Definite Integrals by Trapezoidal Rule</a:t>
            </a:r>
            <a:endParaRPr lang="en-US" sz="2400" dirty="0"/>
          </a:p>
        </p:txBody>
      </p:sp>
      <p:pic>
        <p:nvPicPr>
          <p:cNvPr id="5" name="Picture 4" descr="t3 trap 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228310" y="540935"/>
            <a:ext cx="4915689" cy="48772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1689" y="480461"/>
            <a:ext cx="400865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Rocket Problem</a:t>
            </a:r>
            <a:r>
              <a:rPr lang="en-US" sz="2400" dirty="0"/>
              <a:t>: Graph, Ella </a:t>
            </a:r>
            <a:br>
              <a:rPr lang="en-US" sz="2400" dirty="0"/>
            </a:br>
            <a:r>
              <a:rPr lang="en-US" sz="2400" dirty="0"/>
              <a:t>Vader’s space ship’s velocity</a:t>
            </a:r>
            <a:br>
              <a:rPr lang="en-US" sz="2400" dirty="0"/>
            </a:br>
            <a:r>
              <a:rPr lang="en-US" sz="2400" i="1" dirty="0" err="1"/>
              <a:t>v</a:t>
            </a:r>
            <a:r>
              <a:rPr lang="en-US" sz="2400" dirty="0" err="1"/>
              <a:t>(</a:t>
            </a:r>
            <a:r>
              <a:rPr lang="en-US" sz="2400" i="1" dirty="0" err="1"/>
              <a:t>t</a:t>
            </a:r>
            <a:r>
              <a:rPr lang="en-US" sz="2400" dirty="0"/>
              <a:t>) mi./min. as a function of </a:t>
            </a:r>
            <a:r>
              <a:rPr lang="en-US" sz="2400" i="1" dirty="0" err="1"/>
              <a:t>t</a:t>
            </a:r>
            <a:r>
              <a:rPr lang="en-US" sz="2400" dirty="0"/>
              <a:t>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608529" y="5813006"/>
          <a:ext cx="3403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Equation" r:id="rId5" imgW="3403600" imgH="419100" progId="Equation.DSMT4">
                  <p:embed/>
                </p:oleObj>
              </mc:Choice>
              <mc:Fallback>
                <p:oleObj name="Equation" r:id="rId5" imgW="34036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29" y="5813006"/>
                        <a:ext cx="34036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353" y="5782536"/>
            <a:ext cx="4614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Does the given graph agree with: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278" y="6147441"/>
            <a:ext cx="3665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Plot on </a:t>
            </a:r>
            <a:r>
              <a:rPr lang="en-US" sz="2400" dirty="0" err="1"/>
              <a:t>grapher</a:t>
            </a:r>
            <a:r>
              <a:rPr lang="en-US" sz="2400" dirty="0"/>
              <a:t> and trace.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831" y="3637282"/>
            <a:ext cx="3474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≈60.8 sq. from </a:t>
            </a:r>
            <a:r>
              <a:rPr lang="en-US" sz="2400" i="1" dirty="0" err="1"/>
              <a:t>t</a:t>
            </a:r>
            <a:r>
              <a:rPr lang="en-US" sz="2400" dirty="0"/>
              <a:t> = 0 to 8.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1688" y="4323139"/>
            <a:ext cx="184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sz="2400" dirty="0"/>
            </a:b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91689" y="4859092"/>
            <a:ext cx="3897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Units: (mi./</a:t>
            </a:r>
            <a:r>
              <a:rPr lang="en-US" sz="2400" dirty="0" err="1"/>
              <a:t>min.)(min</a:t>
            </a:r>
            <a:r>
              <a:rPr lang="en-US" sz="2400" dirty="0"/>
              <a:t>.) = mi.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53" y="1680789"/>
            <a:ext cx="4323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Distance gone from </a:t>
            </a:r>
            <a:r>
              <a:rPr lang="en-US" sz="2400" i="1" dirty="0" err="1"/>
              <a:t>t</a:t>
            </a:r>
            <a:r>
              <a:rPr lang="en-US" sz="2400" dirty="0"/>
              <a:t> = 0 to 8?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1689" y="2805371"/>
            <a:ext cx="2429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Definite integral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314" y="3296567"/>
            <a:ext cx="3359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Estimate that distance.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1688" y="4469997"/>
            <a:ext cx="381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Integral ≈ (60.8)(25) = 1520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3278" y="5249767"/>
            <a:ext cx="2863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Distance ≈ 1520 mi.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882" y="2026769"/>
            <a:ext cx="2029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Concept used?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1035" y="4060463"/>
            <a:ext cx="2888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1 </a:t>
            </a:r>
            <a:r>
              <a:rPr lang="en-US" sz="2400" dirty="0" err="1"/>
              <a:t>x</a:t>
            </a:r>
            <a:r>
              <a:rPr lang="en-US" sz="2400" dirty="0"/>
              <a:t> 25 sq: area = 25.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7711" y="2424427"/>
            <a:ext cx="3327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(</a:t>
            </a:r>
            <a:r>
              <a:rPr lang="en-US" sz="2400" dirty="0" err="1"/>
              <a:t>rate)(time</a:t>
            </a:r>
            <a:r>
              <a:rPr lang="en-US" sz="2400" dirty="0"/>
              <a:t>), rate varies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20" grpId="0"/>
      <p:bldP spid="21" grpId="0"/>
      <p:bldP spid="18" grpId="0"/>
      <p:bldP spid="19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304" y="284885"/>
            <a:ext cx="3754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Rocket Problem, Continued: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739" y="746550"/>
            <a:ext cx="379157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 Divide the region into four </a:t>
            </a:r>
            <a:br>
              <a:rPr lang="en-US" sz="2400" dirty="0"/>
            </a:br>
            <a:r>
              <a:rPr lang="en-US" sz="2400" dirty="0"/>
              <a:t>    strips with vertical lines</a:t>
            </a:r>
            <a:br>
              <a:rPr lang="en-US" sz="2400" dirty="0"/>
            </a:br>
            <a:r>
              <a:rPr lang="en-US" sz="2400" dirty="0"/>
              <a:t>     at </a:t>
            </a:r>
            <a:r>
              <a:rPr lang="en-US" sz="2400" i="1" dirty="0" err="1"/>
              <a:t>t</a:t>
            </a:r>
            <a:r>
              <a:rPr lang="en-US" sz="2400" dirty="0"/>
              <a:t> = 2, 4, 6, and 8.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304" y="1918542"/>
            <a:ext cx="37690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Form </a:t>
            </a:r>
            <a:r>
              <a:rPr lang="en-US" sz="2400" i="1" dirty="0"/>
              <a:t>trapezoids</a:t>
            </a:r>
            <a:r>
              <a:rPr lang="en-US" sz="2400" dirty="0"/>
              <a:t> by </a:t>
            </a:r>
            <a:br>
              <a:rPr lang="en-US" sz="2400" dirty="0"/>
            </a:br>
            <a:r>
              <a:rPr lang="en-US" sz="2400" dirty="0"/>
              <a:t>connecting the graph points.</a:t>
            </a:r>
          </a:p>
        </p:txBody>
      </p:sp>
      <p:pic>
        <p:nvPicPr>
          <p:cNvPr id="7" name="Picture 6" descr="t3 trap 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042742" y="450791"/>
            <a:ext cx="5125448" cy="50854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7304" y="2739448"/>
            <a:ext cx="34172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Estimate the integral with </a:t>
            </a:r>
            <a:br>
              <a:rPr lang="en-US" sz="2400" dirty="0"/>
            </a:br>
            <a:r>
              <a:rPr lang="en-US" sz="2400" dirty="0"/>
              <a:t>the trapezoid areas.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380" y="5573722"/>
            <a:ext cx="5318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Integral ≈ 344 + 472 + 408 + 248 = 1472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634" y="5625992"/>
            <a:ext cx="3151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(Why is this an </a:t>
            </a:r>
            <a:r>
              <a:rPr lang="en-US" i="1" dirty="0"/>
              <a:t>underestimate?</a:t>
            </a:r>
            <a:r>
              <a:rPr lang="en-US" dirty="0"/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50" y="6091489"/>
            <a:ext cx="5139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There is only </a:t>
            </a:r>
            <a:r>
              <a:rPr lang="en-US" sz="2400" i="1" dirty="0"/>
              <a:t>one</a:t>
            </a:r>
            <a:r>
              <a:rPr lang="en-US" sz="2400" dirty="0"/>
              <a:t> correct answer. 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69900" y="3568700"/>
          <a:ext cx="3441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Equation" r:id="rId5" imgW="3441700" imgH="444500" progId="Equation.DSMT4">
                  <p:embed/>
                </p:oleObj>
              </mc:Choice>
              <mc:Fallback>
                <p:oleObj name="Equation" r:id="rId5" imgW="3441700" imgH="444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3568700"/>
                        <a:ext cx="34417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87363" y="4067175"/>
          <a:ext cx="3429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tion" r:id="rId7" imgW="3429000" imgH="444500" progId="Equation.DSMT4">
                  <p:embed/>
                </p:oleObj>
              </mc:Choice>
              <mc:Fallback>
                <p:oleObj name="Equation" r:id="rId7" imgW="3429000" imgH="4445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4067175"/>
                        <a:ext cx="34290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487402" y="4554717"/>
          <a:ext cx="3454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Equation" r:id="rId9" imgW="3454400" imgH="444500" progId="Equation.DSMT4">
                  <p:embed/>
                </p:oleObj>
              </mc:Choice>
              <mc:Fallback>
                <p:oleObj name="Equation" r:id="rId9" imgW="3454400" imgH="4445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402" y="4554717"/>
                        <a:ext cx="34544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486499" y="5041516"/>
          <a:ext cx="3276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1" name="Equation" r:id="rId11" imgW="3276600" imgH="444500" progId="Equation.DSMT4">
                  <p:embed/>
                </p:oleObj>
              </mc:Choice>
              <mc:Fallback>
                <p:oleObj name="Equation" r:id="rId11" imgW="3276600" imgH="444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499" y="5041516"/>
                        <a:ext cx="32766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85110" y="6091489"/>
            <a:ext cx="3704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(Easier to check their work!)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5400000" flipH="1" flipV="1">
            <a:off x="3598563" y="4265325"/>
            <a:ext cx="165501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430486" y="3303249"/>
            <a:ext cx="357916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26068" y="5092831"/>
            <a:ext cx="80603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3868200" y="2072330"/>
            <a:ext cx="1923359" cy="8076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4782" y="106836"/>
            <a:ext cx="5951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Rocket Problem concluded:</a:t>
            </a:r>
            <a:r>
              <a:rPr lang="en-US" sz="2400" dirty="0"/>
              <a:t> (Problems 5, 6, 7)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2407" y="540733"/>
            <a:ext cx="8422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Get a program to use this </a:t>
            </a:r>
            <a:r>
              <a:rPr lang="en-US" sz="2400" i="1" dirty="0"/>
              <a:t>trapezoidal rule</a:t>
            </a:r>
            <a:r>
              <a:rPr lang="en-US" sz="2400" dirty="0"/>
              <a:t> to estimate integrals.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4782" y="1002398"/>
            <a:ext cx="7927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Input: (1) Equation for </a:t>
            </a:r>
            <a:r>
              <a:rPr lang="en-US" sz="2400" i="1" dirty="0" err="1"/>
              <a:t>y</a:t>
            </a:r>
            <a:r>
              <a:rPr lang="en-US" sz="2400" dirty="0"/>
              <a:t> =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), (2) starting and ending </a:t>
            </a:r>
            <a:r>
              <a:rPr lang="en-US" sz="2400" i="1" dirty="0" err="1"/>
              <a:t>x</a:t>
            </a:r>
            <a:r>
              <a:rPr lang="en-US" sz="2400" dirty="0"/>
              <a:t>-values,</a:t>
            </a:r>
            <a:br>
              <a:rPr lang="en-US" sz="2400" dirty="0"/>
            </a:br>
            <a:r>
              <a:rPr lang="en-US" sz="2400" dirty="0"/>
              <a:t>and (3) </a:t>
            </a:r>
            <a:r>
              <a:rPr lang="en-US" sz="2400" i="1" dirty="0" err="1"/>
              <a:t>n</a:t>
            </a:r>
            <a:r>
              <a:rPr lang="en-US" sz="2400" i="1" dirty="0"/>
              <a:t>,</a:t>
            </a:r>
            <a:r>
              <a:rPr lang="en-US" sz="2400" dirty="0"/>
              <a:t> the number of trapezoids.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782" y="1833395"/>
            <a:ext cx="4224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Output: Estimate of the integral.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782" y="2295060"/>
            <a:ext cx="1158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Results: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2407" y="3065345"/>
            <a:ext cx="4724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6. • </a:t>
            </a:r>
            <a:r>
              <a:rPr lang="en-US" sz="2400" i="1" dirty="0" err="1"/>
              <a:t>n</a:t>
            </a:r>
            <a:r>
              <a:rPr lang="en-US" sz="2400" dirty="0"/>
              <a:t> = 20: Integral ≈ 1518.08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2406" y="3491400"/>
            <a:ext cx="5008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7. • </a:t>
            </a:r>
            <a:r>
              <a:rPr lang="en-US" sz="2400" i="1" dirty="0" err="1"/>
              <a:t>n</a:t>
            </a:r>
            <a:r>
              <a:rPr lang="en-US" sz="2400" dirty="0"/>
              <a:t> = 40: Integral ≈ 1519.52</a:t>
            </a:r>
            <a:endParaRPr lang="en-US" sz="24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4782" y="3893715"/>
            <a:ext cx="5008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 err="1"/>
              <a:t>n</a:t>
            </a:r>
            <a:r>
              <a:rPr lang="en-US" sz="2400" dirty="0"/>
              <a:t> = 100: Integral ≈ 1519.99232</a:t>
            </a:r>
            <a:endParaRPr lang="en-US" sz="24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74782" y="4284160"/>
            <a:ext cx="5008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 err="1"/>
              <a:t>n</a:t>
            </a:r>
            <a:r>
              <a:rPr lang="en-US" sz="2400" dirty="0"/>
              <a:t> = 1000: Integral ≈ 1519.999232</a:t>
            </a:r>
            <a:endParaRPr lang="en-US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474781" y="2684860"/>
            <a:ext cx="320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 err="1"/>
              <a:t>n</a:t>
            </a:r>
            <a:r>
              <a:rPr lang="en-US" sz="2400" dirty="0"/>
              <a:t> = 4: Integral ≈ 1472   </a:t>
            </a:r>
            <a:endParaRPr lang="en-US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4782" y="4707168"/>
            <a:ext cx="5721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Conjecture: Exact value of integral is 1520.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4782" y="5669125"/>
            <a:ext cx="7954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definite integral is the </a:t>
            </a:r>
            <a:r>
              <a:rPr lang="en-US" sz="2400" i="1" dirty="0"/>
              <a:t>limit</a:t>
            </a:r>
            <a:r>
              <a:rPr lang="en-US" sz="2400" dirty="0"/>
              <a:t> of the </a:t>
            </a:r>
            <a:r>
              <a:rPr lang="en-US" sz="2400" i="1" dirty="0"/>
              <a:t>sum</a:t>
            </a:r>
            <a:r>
              <a:rPr lang="en-US" sz="2400" dirty="0"/>
              <a:t> of the trapezoid areas </a:t>
            </a:r>
            <a:br>
              <a:rPr lang="en-US" sz="2400" dirty="0"/>
            </a:br>
            <a:r>
              <a:rPr lang="en-US" sz="2400" dirty="0"/>
              <a:t>as the number of trapezoids increases without bound.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2544" y="5271600"/>
            <a:ext cx="3560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Tentative Definition: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83854" y="2756725"/>
            <a:ext cx="4232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(Ensures the program gives right answers.)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4782" y="106836"/>
            <a:ext cx="7728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Here’s what comes in the next couple months of calculus: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810" y="527196"/>
            <a:ext cx="5873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Traditional algebraic (analytic) calculus topics.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4781" y="988861"/>
            <a:ext cx="7401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each of the four concepts, students should be able to: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810" y="1369758"/>
            <a:ext cx="1471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Define 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2613" y="1361087"/>
            <a:ext cx="2126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Understand 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91276" y="1370115"/>
            <a:ext cx="100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Do 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90136" y="1358020"/>
            <a:ext cx="1362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Apply 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8971" y="1987437"/>
            <a:ext cx="8654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 choose to expose students to the epsilon, delta definition of limit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971" y="2333650"/>
            <a:ext cx="835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a non-threatening way that also provides review of </a:t>
            </a:r>
            <a:r>
              <a:rPr lang="en-US" sz="2400" dirty="0" err="1"/>
              <a:t>precalculus</a:t>
            </a:r>
            <a:r>
              <a:rPr lang="en-US" sz="2400" dirty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6962" y="3334737"/>
            <a:ext cx="483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L</a:t>
            </a:r>
            <a:r>
              <a:rPr lang="en-US" sz="2400" dirty="0"/>
              <a:t> is the limit of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as </a:t>
            </a:r>
            <a:r>
              <a:rPr lang="en-US" sz="2400" i="1" dirty="0" err="1"/>
              <a:t>x</a:t>
            </a:r>
            <a:r>
              <a:rPr lang="en-US" sz="2400" dirty="0"/>
              <a:t> approaches </a:t>
            </a:r>
            <a:r>
              <a:rPr lang="en-US" sz="2400" i="1" dirty="0" err="1"/>
              <a:t>c</a:t>
            </a:r>
            <a:endParaRPr lang="en-US" sz="24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1269985" y="3717969"/>
            <a:ext cx="1727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and only if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3895" y="4101202"/>
            <a:ext cx="6949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any positive number epsilon, no matter how small,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3895" y="4484434"/>
            <a:ext cx="5383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 is a positive number delta such that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6961" y="5271055"/>
            <a:ext cx="512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then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</a:t>
            </a:r>
            <a:r>
              <a:rPr lang="en-US" sz="2400" i="1" dirty="0"/>
              <a:t>stays</a:t>
            </a:r>
            <a:r>
              <a:rPr lang="en-US" sz="2400" dirty="0"/>
              <a:t> within epsilon units of </a:t>
            </a:r>
            <a:r>
              <a:rPr lang="en-US" sz="2400" i="1" dirty="0"/>
              <a:t>L</a:t>
            </a:r>
            <a:r>
              <a:rPr lang="en-US" sz="2400" dirty="0"/>
              <a:t>.</a:t>
            </a:r>
            <a:endParaRPr lang="en-US" sz="2400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1003895" y="4867667"/>
            <a:ext cx="6656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</a:t>
            </a:r>
            <a:r>
              <a:rPr lang="en-US" sz="2400" i="1" dirty="0" err="1"/>
              <a:t>x</a:t>
            </a:r>
            <a:r>
              <a:rPr lang="en-US" sz="2400" dirty="0"/>
              <a:t> is </a:t>
            </a:r>
            <a:r>
              <a:rPr lang="en-US" sz="2400" i="1" dirty="0"/>
              <a:t>kept</a:t>
            </a:r>
            <a:r>
              <a:rPr lang="en-US" sz="2400" dirty="0"/>
              <a:t> within delta units of </a:t>
            </a:r>
            <a:r>
              <a:rPr lang="en-US" sz="2400" i="1" dirty="0" err="1"/>
              <a:t>c</a:t>
            </a:r>
            <a:r>
              <a:rPr lang="en-US" sz="2400" i="1" dirty="0"/>
              <a:t>,</a:t>
            </a:r>
            <a:r>
              <a:rPr lang="en-US" sz="2400" dirty="0"/>
              <a:t> but not equal to </a:t>
            </a:r>
            <a:r>
              <a:rPr lang="en-US" sz="2400" i="1" dirty="0" err="1"/>
              <a:t>c</a:t>
            </a:r>
            <a:r>
              <a:rPr lang="en-US" sz="2400" i="1" dirty="0"/>
              <a:t>, </a:t>
            </a:r>
            <a:r>
              <a:rPr lang="en-US" sz="2400" dirty="0"/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8194" y="6205138"/>
            <a:ext cx="5909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Exploration 2-2a shows how this can be done.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511" y="3001660"/>
            <a:ext cx="2581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Definition of Limit: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8194" y="5810939"/>
            <a:ext cx="2437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Note: Only </a:t>
            </a:r>
            <a:r>
              <a:rPr lang="en-US" sz="2400" i="1" dirty="0"/>
              <a:t>words</a:t>
            </a:r>
            <a:r>
              <a:rPr lang="en-US" sz="2400" dirty="0"/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86181" y="5810939"/>
            <a:ext cx="3216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Symbols will come later,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39400" y="5810939"/>
            <a:ext cx="281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when you’re “older.”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3" grpId="0"/>
      <p:bldP spid="34" grpId="0"/>
      <p:bldP spid="35" grpId="0"/>
      <p:bldP spid="36" grpId="0"/>
      <p:bldP spid="37" grpId="0"/>
      <p:bldP spid="38" grpId="0"/>
      <p:bldP spid="18" grpId="0"/>
      <p:bldP spid="19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7050" y="12099"/>
            <a:ext cx="490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2-2a: Definition of Limit</a:t>
            </a:r>
          </a:p>
        </p:txBody>
      </p:sp>
      <p:pic>
        <p:nvPicPr>
          <p:cNvPr id="12" name="Picture 11" descr="c expl 2-2a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762116" y="510049"/>
            <a:ext cx="4321401" cy="4171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8864" y="423342"/>
            <a:ext cx="2948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Write definition of: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65" y="959942"/>
            <a:ext cx="5035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Find max </a:t>
            </a:r>
            <a:r>
              <a:rPr lang="en-US" sz="2400" i="1" dirty="0" err="1"/>
              <a:t>δ</a:t>
            </a:r>
            <a:r>
              <a:rPr lang="en-US" sz="2400" dirty="0"/>
              <a:t> so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stays within 1 unit</a:t>
            </a:r>
            <a:br>
              <a:rPr lang="en-US" sz="2400" dirty="0"/>
            </a:br>
            <a:r>
              <a:rPr lang="en-US" sz="2400" dirty="0"/>
              <a:t>    of 7 if </a:t>
            </a:r>
            <a:r>
              <a:rPr lang="en-US" sz="2400" i="1" dirty="0" err="1"/>
              <a:t>x</a:t>
            </a:r>
            <a:r>
              <a:rPr lang="en-US" sz="2400" dirty="0"/>
              <a:t> is kept within </a:t>
            </a:r>
            <a:r>
              <a:rPr lang="en-US" sz="2400" i="1" dirty="0" err="1"/>
              <a:t>δ</a:t>
            </a:r>
            <a:r>
              <a:rPr lang="en-US" sz="2400" i="1" dirty="0"/>
              <a:t> </a:t>
            </a:r>
            <a:r>
              <a:rPr lang="en-US" sz="2400" dirty="0"/>
              <a:t>units of 5.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392" y="1736244"/>
            <a:ext cx="2391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≈2.4 on the left,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598" y="2161624"/>
            <a:ext cx="1394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Max </a:t>
            </a:r>
            <a:r>
              <a:rPr lang="en-US" sz="2400" i="1" dirty="0" err="1"/>
              <a:t>δ</a:t>
            </a:r>
            <a:r>
              <a:rPr lang="en-US" sz="2400" i="1" dirty="0"/>
              <a:t> </a:t>
            </a:r>
            <a:r>
              <a:rPr lang="en-US" sz="2400" dirty="0"/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514" y="2713085"/>
            <a:ext cx="386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5 – 2(</a:t>
            </a:r>
            <a:r>
              <a:rPr lang="en-US" sz="2400" i="1" dirty="0"/>
              <a:t>x</a:t>
            </a:r>
            <a:r>
              <a:rPr lang="en-US" sz="2400" dirty="0"/>
              <a:t> – 6)</a:t>
            </a:r>
            <a:r>
              <a:rPr lang="en-US" sz="2400" baseline="30000" dirty="0"/>
              <a:t>1/3</a:t>
            </a:r>
            <a:r>
              <a:rPr lang="en-US" sz="2400" dirty="0"/>
              <a:t>,   </a:t>
            </a:r>
            <a:r>
              <a:rPr lang="en-US" sz="2400" i="1" dirty="0" err="1"/>
              <a:t>x</a:t>
            </a:r>
            <a:r>
              <a:rPr lang="en-US" sz="2400" dirty="0"/>
              <a:t> ≠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7845" y="3174750"/>
            <a:ext cx="4056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</a:t>
            </a:r>
            <a:r>
              <a:rPr lang="en-US" sz="2400" dirty="0" err="1"/>
              <a:t>precalc</a:t>
            </a:r>
            <a:r>
              <a:rPr lang="en-US" sz="2400" dirty="0"/>
              <a:t> to </a:t>
            </a:r>
            <a:r>
              <a:rPr lang="en-US" sz="2400" i="1" dirty="0"/>
              <a:t>calculate </a:t>
            </a:r>
            <a:r>
              <a:rPr lang="en-US" sz="2400" dirty="0"/>
              <a:t>max </a:t>
            </a:r>
            <a:r>
              <a:rPr lang="en-US" sz="2400" i="1" dirty="0" err="1"/>
              <a:t>δ</a:t>
            </a:r>
            <a:r>
              <a:rPr lang="en-US" sz="2400" dirty="0"/>
              <a:t>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343" y="4591512"/>
            <a:ext cx="5646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7. Substitute (7 – </a:t>
            </a:r>
            <a:r>
              <a:rPr lang="en-US" sz="2400" i="1" dirty="0" err="1"/>
              <a:t>ε</a:t>
            </a:r>
            <a:r>
              <a:rPr lang="en-US" sz="2400" dirty="0"/>
              <a:t>) for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and (5 + </a:t>
            </a:r>
            <a:r>
              <a:rPr lang="en-US" sz="2400" i="1" dirty="0" err="1"/>
              <a:t>δ</a:t>
            </a:r>
            <a:r>
              <a:rPr lang="en-US" sz="2400" dirty="0"/>
              <a:t>) for </a:t>
            </a:r>
            <a:r>
              <a:rPr lang="en-US" sz="2400" i="1" dirty="0" err="1"/>
              <a:t>x</a:t>
            </a:r>
            <a:r>
              <a:rPr lang="en-US" sz="24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25707" y="4591512"/>
            <a:ext cx="322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for </a:t>
            </a:r>
            <a:r>
              <a:rPr lang="en-US" sz="2400" i="1" dirty="0" err="1"/>
              <a:t>δ</a:t>
            </a:r>
            <a:r>
              <a:rPr lang="en-US" sz="2400" dirty="0"/>
              <a:t> in terms of </a:t>
            </a:r>
            <a:r>
              <a:rPr lang="en-US" sz="2400" i="1" dirty="0" err="1"/>
              <a:t>ε</a:t>
            </a:r>
            <a:r>
              <a:rPr lang="en-US" sz="24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4300" y="5464476"/>
            <a:ext cx="8462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Show that </a:t>
            </a:r>
            <a:r>
              <a:rPr lang="en-US" sz="2400" i="1" dirty="0" err="1"/>
              <a:t>δ</a:t>
            </a:r>
            <a:r>
              <a:rPr lang="en-US" sz="2400" dirty="0"/>
              <a:t> is </a:t>
            </a:r>
            <a:r>
              <a:rPr lang="en-US" sz="2400" i="1" dirty="0"/>
              <a:t>positive </a:t>
            </a:r>
            <a:r>
              <a:rPr lang="en-US" sz="2400" dirty="0"/>
              <a:t>for any positive </a:t>
            </a:r>
            <a:r>
              <a:rPr lang="en-US" sz="2400" i="1" dirty="0" err="1"/>
              <a:t>ε</a:t>
            </a:r>
            <a:r>
              <a:rPr lang="en-US" sz="2400" dirty="0"/>
              <a:t>, no matter how small </a:t>
            </a:r>
            <a:r>
              <a:rPr lang="en-US" sz="2400" i="1" dirty="0" err="1"/>
              <a:t>ε</a:t>
            </a:r>
            <a:r>
              <a:rPr lang="en-US" sz="2400" dirty="0"/>
              <a:t> is.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7769" y="5941840"/>
            <a:ext cx="604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For small </a:t>
            </a:r>
            <a:r>
              <a:rPr lang="en-US" sz="2400" i="1" dirty="0" err="1"/>
              <a:t>ε</a:t>
            </a:r>
            <a:r>
              <a:rPr lang="en-US" sz="2400" dirty="0"/>
              <a:t> , (–1 + 0.5</a:t>
            </a:r>
            <a:r>
              <a:rPr lang="en-US" sz="2400" i="1" dirty="0"/>
              <a:t>ε</a:t>
            </a:r>
            <a:r>
              <a:rPr lang="en-US" sz="2400" dirty="0"/>
              <a:t>)</a:t>
            </a:r>
            <a:r>
              <a:rPr lang="en-US" sz="2400" baseline="30000" dirty="0"/>
              <a:t>3</a:t>
            </a:r>
            <a:r>
              <a:rPr lang="en-US" sz="2400" dirty="0"/>
              <a:t> is negative, but &gt; –1.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8992" y="4010948"/>
            <a:ext cx="1562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dirty="0" err="1"/>
              <a:t>δ</a:t>
            </a:r>
            <a:r>
              <a:rPr lang="en-US" sz="2400" dirty="0"/>
              <a:t> = 0.875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012093" y="1654771"/>
            <a:ext cx="3763068" cy="128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012093" y="2323399"/>
            <a:ext cx="376306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68483" y="1731714"/>
            <a:ext cx="2343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≈0.9 on the right.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438795" y="3643160"/>
          <a:ext cx="2616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tion" r:id="rId5" imgW="2616200" imgH="419100" progId="Equation.DSMT4">
                  <p:embed/>
                </p:oleObj>
              </mc:Choice>
              <mc:Fallback>
                <p:oleObj name="Equation" r:id="rId5" imgW="26162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795" y="3643160"/>
                        <a:ext cx="26162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3165736" y="3727002"/>
          <a:ext cx="1536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4" name="Equation" r:id="rId7" imgW="1536700" imgH="330200" progId="Equation.DSMT4">
                  <p:embed/>
                </p:oleObj>
              </mc:Choice>
              <mc:Fallback>
                <p:oleObj name="Equation" r:id="rId7" imgW="1536700" imgH="330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5736" y="3727002"/>
                        <a:ext cx="15367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38795" y="4960228"/>
          <a:ext cx="3276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" name="Equation" r:id="rId9" imgW="3276600" imgH="609600" progId="Equation.DSMT4">
                  <p:embed/>
                </p:oleObj>
              </mc:Choice>
              <mc:Fallback>
                <p:oleObj name="Equation" r:id="rId9" imgW="3276600" imgH="609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795" y="4960228"/>
                        <a:ext cx="32766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3987383" y="5086588"/>
          <a:ext cx="2717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Equation" r:id="rId11" imgW="2717800" imgH="419100" progId="Equation.DSMT4">
                  <p:embed/>
                </p:oleObj>
              </mc:Choice>
              <mc:Fallback>
                <p:oleObj name="Equation" r:id="rId11" imgW="2717800" imgH="4191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7383" y="5086588"/>
                        <a:ext cx="27178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392062" y="5941840"/>
            <a:ext cx="2033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  </a:t>
            </a:r>
            <a:r>
              <a:rPr lang="en-US" sz="2400" dirty="0" err="1"/>
              <a:t>δ</a:t>
            </a:r>
            <a:r>
              <a:rPr lang="en-US" sz="2400" dirty="0"/>
              <a:t> &gt; 0, </a:t>
            </a:r>
            <a:r>
              <a:rPr lang="en-US" sz="2000" dirty="0"/>
              <a:t>Q.E.D.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808" y="6349698"/>
            <a:ext cx="5852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Review of </a:t>
            </a:r>
            <a:r>
              <a:rPr lang="en-US" sz="2400" dirty="0" err="1"/>
              <a:t>precalc</a:t>
            </a:r>
            <a:r>
              <a:rPr lang="en-US" sz="2400" dirty="0"/>
              <a:t> while doing calculus.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47405" y="4015055"/>
            <a:ext cx="2533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(≈0.9 from graph.)</a:t>
            </a:r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2940695" y="449263"/>
          <a:ext cx="1473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name="Equation" r:id="rId13" imgW="1473200" imgH="533400" progId="Equation.DSMT4">
                  <p:embed/>
                </p:oleObj>
              </mc:Choice>
              <mc:Fallback>
                <p:oleObj name="Equation" r:id="rId13" imgW="1473200" imgH="5334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695" y="449263"/>
                        <a:ext cx="1473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Straight Connector 44"/>
          <p:cNvCxnSpPr/>
          <p:nvPr/>
        </p:nvCxnSpPr>
        <p:spPr>
          <a:xfrm rot="16200000" flipH="1">
            <a:off x="4708645" y="2667945"/>
            <a:ext cx="3796784" cy="256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6200000" flipH="1">
            <a:off x="5297231" y="2666409"/>
            <a:ext cx="3796784" cy="256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4242332" y="2621082"/>
            <a:ext cx="3690231" cy="128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94097" y="2161624"/>
            <a:ext cx="1717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≈ 0.9 (why?)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88598" y="6370679"/>
            <a:ext cx="2530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(No abs val. </a:t>
            </a:r>
            <a:r>
              <a:rPr lang="en-US" sz="2400" dirty="0" err="1"/>
              <a:t>ineq</a:t>
            </a:r>
            <a:r>
              <a:rPr lang="en-US" sz="2400" dirty="0"/>
              <a:t>.!)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32" grpId="0"/>
      <p:bldP spid="33" grpId="0"/>
      <p:bldP spid="36" grpId="0"/>
      <p:bldP spid="34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9143" y="278195"/>
            <a:ext cx="6915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These topics precede the return to definite integrals: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143" y="773072"/>
            <a:ext cx="8637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Limit theorems, including squeeze theorem and limit of a constant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9143" y="1234737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Continuity and differentiability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9143" y="1696402"/>
            <a:ext cx="3942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Intermediate value theorem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9144" y="2158067"/>
            <a:ext cx="872862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Derivatives of polynomial, trig, inverse trig, composite (chain rule),</a:t>
            </a:r>
            <a:br>
              <a:rPr lang="en-US" sz="2400" dirty="0"/>
            </a:br>
            <a:r>
              <a:rPr lang="en-US" sz="2400" dirty="0"/>
              <a:t>   products, quotients, exponential, logarithmic, and parametric</a:t>
            </a:r>
            <a:br>
              <a:rPr lang="en-US" sz="2400" dirty="0"/>
            </a:br>
            <a:r>
              <a:rPr lang="en-US" sz="2400" dirty="0"/>
              <a:t>   functions, and implicit relations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239" y="3325268"/>
            <a:ext cx="8414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Application to velocity, acceleration, and related rates problems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7533" y="4232782"/>
            <a:ext cx="446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Differentials, and </a:t>
            </a:r>
            <a:r>
              <a:rPr lang="en-US" sz="2400" dirty="0" err="1"/>
              <a:t>antiderivatives</a:t>
            </a:r>
            <a:r>
              <a:rPr lang="en-US" sz="2400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0901" y="3847708"/>
            <a:ext cx="5687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Then the topic of definite integrals returns.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0902" y="4657091"/>
            <a:ext cx="7950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Riemann sums, and the (actual) definition of definite integral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594" y="5093852"/>
            <a:ext cx="7401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Preview of the fundamental theorem—Exploration 5-4b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594" y="5530613"/>
            <a:ext cx="5360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Mean value theorem—Exploration 5-5a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10900" y="5952111"/>
            <a:ext cx="8368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Proof of the fundamental theorem—Explorations 5-6a and 5-6b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4952" y="290288"/>
            <a:ext cx="791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5-4b: Fundamental Theorem of Calculus Preview</a:t>
            </a:r>
          </a:p>
        </p:txBody>
      </p:sp>
      <p:pic>
        <p:nvPicPr>
          <p:cNvPr id="13" name="Picture 12" descr="c expl 5-4b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923187" y="758732"/>
            <a:ext cx="5205421" cy="33332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208" y="751953"/>
            <a:ext cx="1692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</a:t>
            </a:r>
            <a:r>
              <a:rPr lang="en-US" sz="2400" i="1" dirty="0"/>
              <a:t>x</a:t>
            </a:r>
            <a:r>
              <a:rPr lang="en-US" sz="2400" baseline="30000" dirty="0"/>
              <a:t>1/2</a:t>
            </a:r>
            <a:r>
              <a:rPr lang="en-US" sz="2400" dirty="0"/>
              <a:t>. 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544286" y="1534570"/>
          <a:ext cx="1155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Equation" r:id="rId5" imgW="1155700" imgH="635000" progId="Equation.DSMT4">
                  <p:embed/>
                </p:oleObj>
              </mc:Choice>
              <mc:Fallback>
                <p:oleObj name="Equation" r:id="rId5" imgW="1155700" imgH="63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286" y="1534570"/>
                        <a:ext cx="1155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923143" y="1619235"/>
            <a:ext cx="1748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≈4.6 or 4.7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75" y="2264744"/>
            <a:ext cx="4143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Use midpoint Riemann sums: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52" y="2702219"/>
            <a:ext cx="293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M</a:t>
            </a:r>
            <a:r>
              <a:rPr lang="en-US" sz="2400" baseline="-25000" dirty="0"/>
              <a:t>10  </a:t>
            </a:r>
            <a:r>
              <a:rPr lang="en-US" sz="2400" dirty="0"/>
              <a:t> = 4.66760066…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955" y="3139694"/>
            <a:ext cx="2969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M</a:t>
            </a:r>
            <a:r>
              <a:rPr lang="en-US" sz="2400" baseline="-25000" dirty="0"/>
              <a:t>100</a:t>
            </a:r>
            <a:r>
              <a:rPr lang="en-US" sz="2400" dirty="0"/>
              <a:t> = 4.66667604…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6222" y="3568983"/>
            <a:ext cx="2969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M</a:t>
            </a:r>
            <a:r>
              <a:rPr lang="en-US" sz="2400" baseline="-25000" dirty="0"/>
              <a:t>500</a:t>
            </a:r>
            <a:r>
              <a:rPr lang="en-US" sz="2400" dirty="0"/>
              <a:t> = 4.66666704…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938184" y="4230636"/>
          <a:ext cx="1968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Equation" r:id="rId7" imgW="1968500" imgH="520700" progId="Equation.DSMT4">
                  <p:embed/>
                </p:oleObj>
              </mc:Choice>
              <mc:Fallback>
                <p:oleObj name="Equation" r:id="rId7" imgW="1968500" imgH="5207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184" y="4230636"/>
                        <a:ext cx="19685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100004" y="4217937"/>
            <a:ext cx="2161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</a:t>
            </a:r>
            <a:r>
              <a:rPr lang="en-US" sz="2400" i="1" dirty="0"/>
              <a:t>g</a:t>
            </a:r>
            <a:r>
              <a:rPr lang="en-US" sz="2400" dirty="0"/>
              <a:t>(4) – </a:t>
            </a:r>
            <a:r>
              <a:rPr lang="en-US" sz="2400" i="1" dirty="0"/>
              <a:t>g</a:t>
            </a:r>
            <a:r>
              <a:rPr lang="en-US" sz="2400" dirty="0"/>
              <a:t>(1).</a:t>
            </a: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433388" y="4857699"/>
          <a:ext cx="157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6" name="Equation" r:id="rId9" imgW="1574800" imgH="330200" progId="Equation.DSMT4">
                  <p:embed/>
                </p:oleObj>
              </mc:Choice>
              <mc:Fallback>
                <p:oleObj name="Equation" r:id="rId9" imgW="1574800" imgH="330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4857699"/>
                        <a:ext cx="157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5311687" y="4787017"/>
          <a:ext cx="59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Equation" r:id="rId11" imgW="596900" imgH="444500" progId="Equation.DSMT4">
                  <p:embed/>
                </p:oleObj>
              </mc:Choice>
              <mc:Fallback>
                <p:oleObj name="Equation" r:id="rId11" imgW="596900" imgH="4445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687" y="4787017"/>
                        <a:ext cx="596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023430" y="4750132"/>
            <a:ext cx="2122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4.66666666…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3479" y="5258952"/>
            <a:ext cx="5916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</a:t>
            </a:r>
            <a:r>
              <a:rPr lang="en-US" sz="2400" dirty="0">
                <a:sym typeface="Wingdings"/>
              </a:rPr>
              <a:t>--&gt; </a:t>
            </a:r>
            <a:r>
              <a:rPr lang="en-US" sz="2400" dirty="0"/>
              <a:t>Remarkable! </a:t>
            </a:r>
            <a:r>
              <a:rPr lang="en-US" sz="2400" i="1" dirty="0"/>
              <a:t>g</a:t>
            </a:r>
            <a:r>
              <a:rPr lang="en-US" sz="2400" dirty="0"/>
              <a:t>(4) – </a:t>
            </a:r>
            <a:r>
              <a:rPr lang="en-US" sz="2400" i="1" dirty="0"/>
              <a:t>g</a:t>
            </a:r>
            <a:r>
              <a:rPr lang="en-US" sz="2400" dirty="0"/>
              <a:t>(1) seems to equal </a:t>
            </a:r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2043435" y="4740077"/>
          <a:ext cx="31877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8" name="Equation" r:id="rId13" imgW="3187700" imgH="546100" progId="Equation.DSMT4">
                  <p:embed/>
                </p:oleObj>
              </mc:Choice>
              <mc:Fallback>
                <p:oleObj name="Equation" r:id="rId13" imgW="3187700" imgH="5461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3435" y="4740077"/>
                        <a:ext cx="31877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5362415" y="4244924"/>
          <a:ext cx="2120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Equation" r:id="rId15" imgW="2120900" imgH="469900" progId="Equation.DSMT4">
                  <p:embed/>
                </p:oleObj>
              </mc:Choice>
              <mc:Fallback>
                <p:oleObj name="Equation" r:id="rId15" imgW="2120900" imgH="4699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2415" y="4244924"/>
                        <a:ext cx="21209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93479" y="5717026"/>
            <a:ext cx="8618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Can you calculate </a:t>
            </a:r>
            <a:r>
              <a:rPr lang="en-US" sz="2400" i="1" dirty="0"/>
              <a:t>definite </a:t>
            </a:r>
            <a:r>
              <a:rPr lang="en-US" sz="2400" dirty="0"/>
              <a:t>integrals using </a:t>
            </a:r>
            <a:r>
              <a:rPr lang="en-US" sz="2400" i="1" dirty="0"/>
              <a:t>indefinite</a:t>
            </a:r>
            <a:r>
              <a:rPr lang="en-US" sz="2400" dirty="0"/>
              <a:t> integrals?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980" y="4245964"/>
            <a:ext cx="873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Let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31066" y="4918434"/>
            <a:ext cx="1308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6000" dirty="0" err="1"/>
              <a:t>😃</a:t>
            </a:r>
            <a:endParaRPr lang="en-US" sz="6000" dirty="0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6109582" y="5197478"/>
          <a:ext cx="1155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" name="Equation" r:id="rId17" imgW="1155700" imgH="635000" progId="Equation.DSMT4">
                  <p:embed/>
                </p:oleObj>
              </mc:Choice>
              <mc:Fallback>
                <p:oleObj name="Equation" r:id="rId17" imgW="1155700" imgH="6350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9582" y="5197478"/>
                        <a:ext cx="1155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92438" y="6183008"/>
            <a:ext cx="7386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Could that be why they are both called “integrals?”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0392" y="1137760"/>
            <a:ext cx="3478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Count squares to estimate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  <p:bldP spid="21" grpId="0"/>
      <p:bldP spid="22" grpId="0"/>
      <p:bldP spid="26" grpId="0"/>
      <p:bldP spid="29" grpId="0"/>
      <p:bldP spid="30" grpId="0"/>
      <p:bldP spid="31" grpId="0"/>
      <p:bldP spid="23" grpId="0"/>
      <p:bldP spid="24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7528" y="266102"/>
            <a:ext cx="728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5-5a: The Mean Value Theorem</a:t>
            </a:r>
            <a:r>
              <a:rPr lang="en-US" sz="2400" dirty="0"/>
              <a:t> (Problem 5)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6777" y="689440"/>
            <a:ext cx="418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</a:p>
        </p:txBody>
      </p:sp>
      <p:pic>
        <p:nvPicPr>
          <p:cNvPr id="17" name="Picture 16" descr="c expl 5-5a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598537" y="708875"/>
            <a:ext cx="4617865" cy="2957054"/>
          </a:xfrm>
          <a:prstGeom prst="rect">
            <a:avLst/>
          </a:prstGeom>
        </p:spPr>
      </p:pic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199678" y="739775"/>
          <a:ext cx="42291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Equation" r:id="rId5" imgW="4229100" imgH="1104900" progId="Equation.DSMT4">
                  <p:embed/>
                </p:oleObj>
              </mc:Choice>
              <mc:Fallback>
                <p:oleObj name="Equation" r:id="rId5" imgW="4229100" imgH="1104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678" y="739775"/>
                        <a:ext cx="4229100" cy="110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59623" y="2007810"/>
            <a:ext cx="4422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Secant thru pts. (5, </a:t>
            </a:r>
            <a:r>
              <a:rPr lang="en-US" sz="2400" i="1" dirty="0"/>
              <a:t>h</a:t>
            </a:r>
            <a:r>
              <a:rPr lang="en-US" sz="2400" dirty="0"/>
              <a:t>(5)), (7, </a:t>
            </a:r>
            <a:r>
              <a:rPr lang="en-US" sz="2400" i="1" dirty="0"/>
              <a:t>h</a:t>
            </a:r>
            <a:r>
              <a:rPr lang="en-US" sz="2400" dirty="0"/>
              <a:t>(7))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6188853" y="1018060"/>
            <a:ext cx="2435052" cy="2138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7526" y="2576285"/>
            <a:ext cx="464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Is </a:t>
            </a:r>
            <a:r>
              <a:rPr lang="en-US" sz="2400" i="1" dirty="0" err="1"/>
              <a:t>h</a:t>
            </a:r>
            <a:r>
              <a:rPr lang="en-US" sz="2400" dirty="0"/>
              <a:t> differentiable on interval (5, 7)?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526" y="3108476"/>
            <a:ext cx="4348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Is </a:t>
            </a:r>
            <a:r>
              <a:rPr lang="en-US" sz="2400" i="1" dirty="0" err="1"/>
              <a:t>h</a:t>
            </a:r>
            <a:r>
              <a:rPr lang="en-US" sz="2400" dirty="0"/>
              <a:t> continuous on interval [5, 7]?  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7528" y="3616479"/>
            <a:ext cx="8234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Is there a point in the open interval (5, 7) where the tangent line</a:t>
            </a:r>
            <a:br>
              <a:rPr lang="en-US" sz="2400" dirty="0"/>
            </a:br>
            <a:r>
              <a:rPr lang="en-US" sz="2400" dirty="0"/>
              <a:t>at that point is parallel to the secant line? Explain.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6734" y="4447476"/>
            <a:ext cx="8471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No. Tangent lines have positive slope. Secant line has neg. slope.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9630" y="5278473"/>
            <a:ext cx="7704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   Hypotheses:</a:t>
            </a:r>
            <a:r>
              <a:rPr lang="en-US" sz="2400" i="1" dirty="0"/>
              <a:t> </a:t>
            </a:r>
            <a:r>
              <a:rPr lang="en-US" sz="2400" i="1" dirty="0" err="1"/>
              <a:t>f</a:t>
            </a:r>
            <a:r>
              <a:rPr lang="en-US" sz="2400" dirty="0"/>
              <a:t> differentiable on (</a:t>
            </a:r>
            <a:r>
              <a:rPr lang="en-US" sz="2400" i="1" dirty="0"/>
              <a:t>a, </a:t>
            </a:r>
            <a:r>
              <a:rPr lang="en-US" sz="2400" i="1" dirty="0" err="1"/>
              <a:t>b</a:t>
            </a:r>
            <a:r>
              <a:rPr lang="en-US" sz="2400" dirty="0"/>
              <a:t>), continuous on [</a:t>
            </a:r>
            <a:r>
              <a:rPr lang="en-US" sz="2400" i="1" dirty="0"/>
              <a:t>a, </a:t>
            </a:r>
            <a:r>
              <a:rPr lang="en-US" sz="2400" i="1" dirty="0" err="1"/>
              <a:t>b</a:t>
            </a:r>
            <a:r>
              <a:rPr lang="en-US" sz="2400" dirty="0"/>
              <a:t>]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838" y="5740138"/>
            <a:ext cx="8792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   Conclusion: There is a point </a:t>
            </a:r>
            <a:r>
              <a:rPr lang="en-US" sz="2400" i="1" dirty="0" err="1"/>
              <a:t>x</a:t>
            </a:r>
            <a:r>
              <a:rPr lang="en-US" sz="2400" dirty="0"/>
              <a:t> = </a:t>
            </a:r>
            <a:r>
              <a:rPr lang="en-US" sz="2400" i="1" dirty="0" err="1"/>
              <a:t>c</a:t>
            </a:r>
            <a:r>
              <a:rPr lang="en-US" sz="2400" i="1" dirty="0"/>
              <a:t> </a:t>
            </a:r>
            <a:r>
              <a:rPr lang="en-US" sz="2400" dirty="0"/>
              <a:t>in (</a:t>
            </a:r>
            <a:r>
              <a:rPr lang="en-US" sz="2400" i="1" dirty="0"/>
              <a:t>a, </a:t>
            </a:r>
            <a:r>
              <a:rPr lang="en-US" sz="2400" i="1" dirty="0" err="1"/>
              <a:t>b</a:t>
            </a:r>
            <a:r>
              <a:rPr lang="en-US" sz="2400" dirty="0"/>
              <a:t>) where the instantaneous</a:t>
            </a:r>
            <a:br>
              <a:rPr lang="en-US" sz="2400" dirty="0"/>
            </a:br>
            <a:r>
              <a:rPr lang="en-US" sz="2400" dirty="0"/>
              <a:t>    rate of change of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equals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637" y="4909141"/>
            <a:ext cx="7351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8. (</a:t>
            </a:r>
            <a:r>
              <a:rPr lang="en-US" sz="2400" i="1" dirty="0"/>
              <a:t>Now</a:t>
            </a:r>
            <a:r>
              <a:rPr lang="en-US" sz="2400" dirty="0"/>
              <a:t> they learn what the mean value theorem states</a:t>
            </a:r>
            <a:r>
              <a:rPr lang="en-US" sz="2400" dirty="0">
                <a:sym typeface="Wingdings"/>
              </a:rPr>
              <a:t>:)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041153" y="6109470"/>
            <a:ext cx="4839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average (“mean”) rate of change.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5" grpId="0"/>
      <p:bldP spid="26" grpId="0"/>
      <p:bldP spid="27" grpId="0"/>
      <p:bldP spid="28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908" y="96772"/>
            <a:ext cx="8516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5-6a: Some Very Special Riemann Sums</a:t>
            </a:r>
            <a:r>
              <a:rPr lang="en-US" sz="2400" dirty="0"/>
              <a:t> (#1, 2, 3, 4, 5)</a:t>
            </a:r>
            <a:endParaRPr lang="en-US" sz="2400" b="1" dirty="0"/>
          </a:p>
        </p:txBody>
      </p:sp>
      <p:pic>
        <p:nvPicPr>
          <p:cNvPr id="11" name="Picture 10" descr="c expl 5-6a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910667" y="558436"/>
            <a:ext cx="4011083" cy="21497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5620" y="510057"/>
            <a:ext cx="1614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</a:t>
            </a:r>
            <a:r>
              <a:rPr lang="en-US" sz="2400" i="1" dirty="0"/>
              <a:t>x</a:t>
            </a:r>
            <a:r>
              <a:rPr lang="en-US" sz="2400" baseline="30000" dirty="0"/>
              <a:t>1/2</a:t>
            </a:r>
            <a:endParaRPr lang="en-US" sz="2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470400" y="3088220"/>
          <a:ext cx="203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Equation" r:id="rId5" imgW="203200" imgH="342900" progId="Equation.DSMT4">
                  <p:embed/>
                </p:oleObj>
              </mc:Choice>
              <mc:Fallback>
                <p:oleObj name="Equation" r:id="rId5" imgW="203200" imgH="342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3088220"/>
                        <a:ext cx="2032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43491" y="971722"/>
          <a:ext cx="1155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Equation" r:id="rId7" imgW="1155700" imgH="635000" progId="Equation.DSMT4">
                  <p:embed/>
                </p:oleObj>
              </mc:Choice>
              <mc:Fallback>
                <p:oleObj name="Equation" r:id="rId7" imgW="1155700" imgH="63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491" y="971722"/>
                        <a:ext cx="1155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05620" y="1619743"/>
            <a:ext cx="3509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Trapezoidal Rule (</a:t>
            </a:r>
            <a:r>
              <a:rPr lang="en-US" sz="2400" i="1" dirty="0" err="1"/>
              <a:t>n</a:t>
            </a:r>
            <a:r>
              <a:rPr lang="en-US" sz="2400" dirty="0"/>
              <a:t> = 3):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8185" y="2450740"/>
            <a:ext cx="318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Midpoint sum (</a:t>
            </a:r>
            <a:r>
              <a:rPr lang="en-US" sz="2400" i="1" dirty="0" err="1"/>
              <a:t>n</a:t>
            </a:r>
            <a:r>
              <a:rPr lang="en-US" sz="2400" dirty="0"/>
              <a:t> = 3):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37" y="3281737"/>
            <a:ext cx="8078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 Riemann sum with these three sample points: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 = 1.4858425557,  c</a:t>
            </a:r>
            <a:r>
              <a:rPr lang="en-US" sz="2400" baseline="-25000" dirty="0"/>
              <a:t>2</a:t>
            </a:r>
            <a:r>
              <a:rPr lang="en-US" sz="2400" dirty="0"/>
              <a:t> = 2.4916102607,  c</a:t>
            </a:r>
            <a:r>
              <a:rPr lang="en-US" sz="2400" baseline="-25000" dirty="0"/>
              <a:t>3</a:t>
            </a:r>
            <a:r>
              <a:rPr lang="en-US" sz="2400" dirty="0"/>
              <a:t> = 3.4940272163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3016" y="4072144"/>
            <a:ext cx="5605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R</a:t>
            </a:r>
            <a:r>
              <a:rPr lang="en-US" sz="2400" baseline="-25000" dirty="0"/>
              <a:t>3</a:t>
            </a:r>
            <a:r>
              <a:rPr lang="en-US" sz="2400" dirty="0"/>
              <a:t> = 4.666666667 (rounded by calculator)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5064" y="4585121"/>
            <a:ext cx="5873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Riemann sum with these six sample points: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3016" y="5046786"/>
            <a:ext cx="8438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 = 1.2458051304,   </a:t>
            </a:r>
            <a:r>
              <a:rPr lang="en-US" sz="2400" i="1" dirty="0"/>
              <a:t>c</a:t>
            </a:r>
            <a:r>
              <a:rPr lang="en-US" sz="2400" baseline="-25000" dirty="0"/>
              <a:t>2</a:t>
            </a:r>
            <a:r>
              <a:rPr lang="en-US" sz="2400" dirty="0"/>
              <a:t> = 1.7470136081,   </a:t>
            </a:r>
            <a:r>
              <a:rPr lang="en-US" sz="2400" i="1" dirty="0"/>
              <a:t>c</a:t>
            </a:r>
            <a:r>
              <a:rPr lang="en-US" sz="2400" baseline="-25000" dirty="0"/>
              <a:t>3</a:t>
            </a:r>
            <a:r>
              <a:rPr lang="en-US" sz="2400" dirty="0"/>
              <a:t> = 2.2476804000,   </a:t>
            </a:r>
            <a:br>
              <a:rPr lang="en-US" sz="2400" dirty="0"/>
            </a:br>
            <a:r>
              <a:rPr lang="en-US" sz="2400" i="1" dirty="0"/>
              <a:t>c</a:t>
            </a:r>
            <a:r>
              <a:rPr lang="en-US" sz="2400" baseline="-25000" dirty="0"/>
              <a:t>4</a:t>
            </a:r>
            <a:r>
              <a:rPr lang="en-US" sz="2400" dirty="0"/>
              <a:t> = 2.7481034438,   </a:t>
            </a:r>
            <a:r>
              <a:rPr lang="en-US" sz="2400" i="1" dirty="0"/>
              <a:t>c</a:t>
            </a:r>
            <a:r>
              <a:rPr lang="en-US" sz="2400" baseline="-25000" dirty="0"/>
              <a:t>5</a:t>
            </a:r>
            <a:r>
              <a:rPr lang="en-US" sz="2400" dirty="0"/>
              <a:t> = 3.2483958517,   </a:t>
            </a:r>
            <a:r>
              <a:rPr lang="en-US" sz="2400" i="1" dirty="0"/>
              <a:t>c</a:t>
            </a:r>
            <a:r>
              <a:rPr lang="en-US" sz="2400" baseline="-25000" dirty="0"/>
              <a:t>6</a:t>
            </a:r>
            <a:r>
              <a:rPr lang="en-US" sz="2400" dirty="0"/>
              <a:t> =  3.7486100806</a:t>
            </a:r>
            <a:endParaRPr lang="en-US" sz="24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483813" y="5804691"/>
            <a:ext cx="260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R</a:t>
            </a:r>
            <a:r>
              <a:rPr lang="en-US" sz="2400" baseline="-25000" dirty="0"/>
              <a:t>6</a:t>
            </a:r>
            <a:r>
              <a:rPr lang="en-US" sz="2400" dirty="0"/>
              <a:t> = 4.666666667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087" y="6241146"/>
            <a:ext cx="5214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n</a:t>
            </a:r>
            <a:r>
              <a:rPr lang="en-US" sz="2400" dirty="0"/>
              <a:t> seems to be independent of </a:t>
            </a:r>
            <a:r>
              <a:rPr lang="en-US" sz="2400" i="1" dirty="0" err="1"/>
              <a:t>n</a:t>
            </a:r>
            <a:r>
              <a:rPr lang="en-US" sz="2400" i="1" dirty="0"/>
              <a:t>. 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1820415" y="522151"/>
            <a:ext cx="3148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the FTC to evaluate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3689827" y="1089025"/>
          <a:ext cx="800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Equation" r:id="rId9" imgW="800100" imgH="444500" progId="Equation.DSMT4">
                  <p:embed/>
                </p:oleObj>
              </mc:Choice>
              <mc:Fallback>
                <p:oleObj name="Equation" r:id="rId9" imgW="800100" imgH="4445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827" y="1089025"/>
                        <a:ext cx="8001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2027288" y="1038225"/>
          <a:ext cx="13589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Equation" r:id="rId11" imgW="1358900" imgH="546100" progId="Equation.DSMT4">
                  <p:embed/>
                </p:oleObj>
              </mc:Choice>
              <mc:Fallback>
                <p:oleObj name="Equation" r:id="rId11" imgW="1358900" imgH="5461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7288" y="1038225"/>
                        <a:ext cx="13589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87512" y="2026771"/>
            <a:ext cx="4509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T</a:t>
            </a:r>
            <a:r>
              <a:rPr lang="en-US" sz="2400" baseline="-25000" dirty="0"/>
              <a:t>3</a:t>
            </a:r>
            <a:r>
              <a:rPr lang="en-US" sz="2400" dirty="0"/>
              <a:t> = 4.646264…, (underestimate)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511" y="2809258"/>
            <a:ext cx="436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M</a:t>
            </a:r>
            <a:r>
              <a:rPr lang="en-US" sz="2400" baseline="-25000" dirty="0"/>
              <a:t>3</a:t>
            </a:r>
            <a:r>
              <a:rPr lang="en-US" sz="2400" dirty="0"/>
              <a:t> = 4.676712… (overestimate)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6890" y="4053542"/>
            <a:ext cx="2760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(Between </a:t>
            </a:r>
            <a:r>
              <a:rPr lang="en-US" sz="2400" i="1" dirty="0"/>
              <a:t>T</a:t>
            </a:r>
            <a:r>
              <a:rPr lang="en-US" sz="2400" baseline="-25000" dirty="0"/>
              <a:t>3 </a:t>
            </a:r>
            <a:r>
              <a:rPr lang="en-US" sz="2400" dirty="0"/>
              <a:t>and </a:t>
            </a:r>
            <a:r>
              <a:rPr lang="en-US" sz="2400" i="1" dirty="0"/>
              <a:t>M</a:t>
            </a:r>
            <a:r>
              <a:rPr lang="en-US" sz="2400" baseline="-25000" dirty="0"/>
              <a:t>3</a:t>
            </a:r>
            <a:r>
              <a:rPr lang="en-US" sz="2400" dirty="0"/>
              <a:t>)</a:t>
            </a:r>
            <a:endParaRPr lang="en-US" sz="2400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5259970" y="6247078"/>
            <a:ext cx="25012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Is</a:t>
            </a:r>
            <a:r>
              <a:rPr lang="en-US" sz="2400" i="1" dirty="0"/>
              <a:t>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n</a:t>
            </a:r>
            <a:r>
              <a:rPr lang="en-US" sz="2400" dirty="0"/>
              <a:t> is a </a:t>
            </a:r>
            <a:r>
              <a:rPr lang="en-US" sz="2400" i="1" dirty="0"/>
              <a:t>constant</a:t>
            </a:r>
            <a:r>
              <a:rPr lang="en-US" sz="2400" dirty="0"/>
              <a:t>?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3813" y="266102"/>
            <a:ext cx="541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5-6a: </a:t>
            </a:r>
            <a:r>
              <a:rPr lang="en-US" sz="2400" dirty="0"/>
              <a:t>(Continued — #6 and 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437" y="713623"/>
            <a:ext cx="8361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6. How did I calculate the sample points, e.g. </a:t>
            </a:r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 = 1.2458051304 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07" y="1184310"/>
            <a:ext cx="5755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 </a:t>
            </a:r>
            <a:r>
              <a:rPr lang="en-US" sz="2400" i="1" dirty="0" err="1"/>
              <a:t>g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be an </a:t>
            </a:r>
            <a:r>
              <a:rPr lang="en-US" sz="2400" i="1" dirty="0"/>
              <a:t>indefinite</a:t>
            </a:r>
            <a:r>
              <a:rPr lang="en-US" sz="2400" dirty="0"/>
              <a:t> integral of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</a:t>
            </a:r>
            <a:r>
              <a:rPr lang="en-US" sz="2400" i="1" dirty="0"/>
              <a:t>x</a:t>
            </a:r>
            <a:r>
              <a:rPr lang="en-US" sz="2400" baseline="30000" dirty="0"/>
              <a:t>1/2</a:t>
            </a:r>
            <a:r>
              <a:rPr lang="en-US" sz="2400" dirty="0"/>
              <a:t>.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239658" y="1160120"/>
          <a:ext cx="21336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Equation" r:id="rId3" imgW="2133600" imgH="469900" progId="Equation.DSMT4">
                  <p:embed/>
                </p:oleObj>
              </mc:Choice>
              <mc:Fallback>
                <p:oleObj name="Equation" r:id="rId3" imgW="2133600" imgH="469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9658" y="1160120"/>
                        <a:ext cx="21336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84607" y="1645975"/>
            <a:ext cx="799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Why does the </a:t>
            </a:r>
            <a:r>
              <a:rPr lang="en-US" sz="2400" dirty="0" err="1"/>
              <a:t>mvt</a:t>
            </a:r>
            <a:r>
              <a:rPr lang="en-US" sz="2400" dirty="0"/>
              <a:t> apply to function </a:t>
            </a:r>
            <a:r>
              <a:rPr lang="en-US" sz="2400" i="1" dirty="0" err="1"/>
              <a:t>g</a:t>
            </a:r>
            <a:r>
              <a:rPr lang="en-US" sz="2400" dirty="0"/>
              <a:t> on the interval [1, 1.5] 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904" y="2115644"/>
            <a:ext cx="7972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 err="1"/>
              <a:t>g</a:t>
            </a:r>
            <a:r>
              <a:rPr lang="en-US" sz="2400" dirty="0"/>
              <a:t> is differentiable on [1, 1.5], and thus continuous on [1, 1.5],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5717" y="2565214"/>
            <a:ext cx="6296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differentiable on (1, 1.5), a subset of [1, 1.5].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605" y="3121304"/>
            <a:ext cx="4790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Thus there is </a:t>
            </a:r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 in (1, 1.5) such that 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5246925" y="3153415"/>
          <a:ext cx="1003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Equation" r:id="rId5" imgW="1003300" imgH="457200" progId="Equation.DSMT4">
                  <p:embed/>
                </p:oleObj>
              </mc:Choice>
              <mc:Fallback>
                <p:oleObj name="Equation" r:id="rId5" imgW="1003300" imgH="457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6925" y="3153415"/>
                        <a:ext cx="1003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586046" y="3630613"/>
          <a:ext cx="52705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Equation" r:id="rId7" imgW="5270500" imgH="812800" progId="Equation.DSMT4">
                  <p:embed/>
                </p:oleObj>
              </mc:Choice>
              <mc:Fallback>
                <p:oleObj name="Equation" r:id="rId7" imgW="5270500" imgH="812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046" y="3630613"/>
                        <a:ext cx="52705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95908" y="4486311"/>
            <a:ext cx="5977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/>
              <a:t>c</a:t>
            </a:r>
            <a:r>
              <a:rPr lang="en-US" sz="2400" baseline="-25000" dirty="0">
                <a:latin typeface=""/>
              </a:rPr>
              <a:t>1</a:t>
            </a:r>
            <a:r>
              <a:rPr lang="en-US" sz="2400" dirty="0">
                <a:latin typeface=""/>
              </a:rPr>
              <a:t> = (1.116156409…)</a:t>
            </a:r>
            <a:r>
              <a:rPr lang="en-US" sz="2400" baseline="30000" dirty="0">
                <a:latin typeface=""/>
              </a:rPr>
              <a:t>2</a:t>
            </a:r>
            <a:r>
              <a:rPr lang="en-US" sz="2400" dirty="0">
                <a:latin typeface=""/>
              </a:rPr>
              <a:t>  =  1.2458051304,</a:t>
            </a:r>
            <a:endParaRPr lang="en-US" sz="2400" baseline="30000" dirty="0">
              <a:latin typeface="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00133" y="4474215"/>
            <a:ext cx="2187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as in Problem 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1431" y="5055810"/>
            <a:ext cx="8853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7. • For each interval, pick </a:t>
            </a:r>
            <a:r>
              <a:rPr lang="en-US" sz="2400" b="1" dirty="0"/>
              <a:t>Riemann sum </a:t>
            </a:r>
            <a:r>
              <a:rPr lang="en-US" sz="2400" dirty="0"/>
              <a:t>sample point for </a:t>
            </a:r>
            <a:r>
              <a:rPr lang="en-US" sz="2400" b="1" dirty="0"/>
              <a:t>function </a:t>
            </a:r>
            <a:r>
              <a:rPr lang="en-US" sz="2400" b="1" i="1" dirty="0" err="1"/>
              <a:t>f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25717" y="5450266"/>
            <a:ext cx="6959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that is the </a:t>
            </a:r>
            <a:r>
              <a:rPr lang="en-US" sz="2400" b="1" dirty="0"/>
              <a:t>mean value theorem </a:t>
            </a:r>
            <a:r>
              <a:rPr lang="en-US" sz="2400" dirty="0"/>
              <a:t>point for </a:t>
            </a:r>
            <a:r>
              <a:rPr lang="en-US" sz="2400" b="1" dirty="0"/>
              <a:t>function </a:t>
            </a:r>
            <a:r>
              <a:rPr lang="en-US" sz="2400" b="1" i="1" dirty="0" err="1"/>
              <a:t>g</a:t>
            </a:r>
            <a:r>
              <a:rPr lang="en-US" sz="2400" b="1" i="1" dirty="0"/>
              <a:t>.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83817" y="5976071"/>
            <a:ext cx="7890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Are the Riemann sums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n</a:t>
            </a:r>
            <a:r>
              <a:rPr lang="en-US" sz="2400" dirty="0"/>
              <a:t> really </a:t>
            </a:r>
            <a:r>
              <a:rPr lang="en-US" sz="2400" b="1" i="1" dirty="0"/>
              <a:t>constant</a:t>
            </a:r>
            <a:r>
              <a:rPr lang="en-US" sz="2400" i="1" dirty="0"/>
              <a:t>, </a:t>
            </a:r>
            <a:r>
              <a:rPr lang="en-US" sz="2400" dirty="0"/>
              <a:t>independent of </a:t>
            </a:r>
            <a:r>
              <a:rPr lang="en-US" sz="2400" i="1" dirty="0" err="1"/>
              <a:t>n</a:t>
            </a:r>
            <a:r>
              <a:rPr lang="en-US" sz="2400" dirty="0"/>
              <a:t>?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6318650" y="2977510"/>
          <a:ext cx="1638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Equation" r:id="rId9" imgW="1638300" imgH="774700" progId="Equation.DSMT4">
                  <p:embed/>
                </p:oleObj>
              </mc:Choice>
              <mc:Fallback>
                <p:oleObj name="Equation" r:id="rId9" imgW="1638300" imgH="7747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650" y="2977510"/>
                        <a:ext cx="16383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3813" y="266102"/>
            <a:ext cx="8415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5-6b: Proof of the Fundamental Theorem of Calculus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620" y="727767"/>
            <a:ext cx="542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Write the definition of definite integral.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98061" y="1128713"/>
          <a:ext cx="3632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1" name="Equation" r:id="rId3" imgW="3632200" imgH="647700" progId="Equation.DSMT4">
                  <p:embed/>
                </p:oleObj>
              </mc:Choice>
              <mc:Fallback>
                <p:oleObj name="Equation" r:id="rId3" imgW="3632200" imgH="647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061" y="1128713"/>
                        <a:ext cx="36322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29138" y="1230327"/>
            <a:ext cx="4268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both limits exist and </a:t>
            </a:r>
            <a:r>
              <a:rPr lang="en-US" sz="2400" i="1" dirty="0"/>
              <a:t>are </a:t>
            </a:r>
            <a:r>
              <a:rPr lang="en-US" sz="2400" dirty="0"/>
              <a:t>equal.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737" y="1765909"/>
            <a:ext cx="7859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i="1" dirty="0" err="1"/>
              <a:t>L</a:t>
            </a:r>
            <a:r>
              <a:rPr lang="en-US" sz="2400" i="1" baseline="-25000" dirty="0" err="1"/>
              <a:t>n</a:t>
            </a:r>
            <a:r>
              <a:rPr lang="en-US" sz="2400" dirty="0"/>
              <a:t> and </a:t>
            </a:r>
            <a:r>
              <a:rPr lang="en-US" sz="2400" i="1" dirty="0"/>
              <a:t>U</a:t>
            </a:r>
            <a:r>
              <a:rPr lang="en-US" sz="2400" i="1" baseline="-25000" dirty="0"/>
              <a:t>n</a:t>
            </a:r>
            <a:r>
              <a:rPr lang="en-US" sz="2400" baseline="-25000" dirty="0"/>
              <a:t> </a:t>
            </a:r>
            <a:r>
              <a:rPr lang="en-US" sz="2400" dirty="0"/>
              <a:t>are lower and upper Riemann sums, respectively.)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620" y="2419048"/>
            <a:ext cx="5658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Write the definition of indefinite integral.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566738" y="2844800"/>
          <a:ext cx="2260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Equation" r:id="rId5" imgW="2260600" imgH="520700" progId="Equation.DSMT4">
                  <p:embed/>
                </p:oleObj>
              </mc:Choice>
              <mc:Fallback>
                <p:oleObj name="Equation" r:id="rId5" imgW="2260600" imgH="5207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2844800"/>
                        <a:ext cx="22606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07566" y="2844428"/>
            <a:ext cx="1727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and only if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35483" y="2939003"/>
          <a:ext cx="166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3" name="Equation" r:id="rId7" imgW="1663700" imgH="342900" progId="Equation.DSMT4">
                  <p:embed/>
                </p:oleObj>
              </mc:Choice>
              <mc:Fallback>
                <p:oleObj name="Equation" r:id="rId7" imgW="1663700" imgH="3429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483" y="2939003"/>
                        <a:ext cx="16637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c expl 5-6b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6160695" y="2474548"/>
            <a:ext cx="2970476" cy="20945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5620" y="3519714"/>
            <a:ext cx="5727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Explain why the </a:t>
            </a:r>
            <a:r>
              <a:rPr lang="en-US" sz="2400" dirty="0" err="1"/>
              <a:t>mvt</a:t>
            </a:r>
            <a:r>
              <a:rPr lang="en-US" sz="2400" dirty="0"/>
              <a:t> applies to function </a:t>
            </a:r>
            <a:r>
              <a:rPr lang="en-US" sz="2400" i="1" dirty="0" err="1"/>
              <a:t>g</a:t>
            </a:r>
            <a:r>
              <a:rPr lang="en-US" sz="2400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812" y="3967236"/>
            <a:ext cx="3067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 err="1"/>
              <a:t>g</a:t>
            </a:r>
            <a:r>
              <a:rPr lang="en-US" sz="2400" dirty="0"/>
              <a:t> is differentiable </a:t>
            </a:r>
            <a:r>
              <a:rPr lang="en-US" sz="2400" dirty="0" err="1"/>
              <a:t>b/c</a:t>
            </a:r>
            <a:r>
              <a:rPr lang="en-US" sz="2400" dirty="0"/>
              <a:t> </a:t>
            </a:r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608925" y="4076091"/>
          <a:ext cx="166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4" name="Equation" r:id="rId11" imgW="1663700" imgH="342900" progId="Equation.DSMT4">
                  <p:embed/>
                </p:oleObj>
              </mc:Choice>
              <mc:Fallback>
                <p:oleObj name="Equation" r:id="rId11" imgW="1663700" imgH="3429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8925" y="4076091"/>
                        <a:ext cx="16637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87667" y="4410851"/>
            <a:ext cx="4081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Therefore </a:t>
            </a:r>
            <a:r>
              <a:rPr lang="en-US" sz="2400" i="1" dirty="0" err="1"/>
              <a:t>g</a:t>
            </a:r>
            <a:r>
              <a:rPr lang="en-US" sz="2400" dirty="0"/>
              <a:t> is continuous </a:t>
            </a:r>
            <a:r>
              <a:rPr lang="en-US" sz="2400" dirty="0" err="1"/>
              <a:t>b/c</a:t>
            </a:r>
            <a:endParaRPr lang="en-US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572000" y="4542921"/>
          <a:ext cx="838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5" name="Equation" r:id="rId12" imgW="838200" imgH="317500" progId="Equation.DSMT4">
                  <p:embed/>
                </p:oleObj>
              </mc:Choice>
              <mc:Fallback>
                <p:oleObj name="Equation" r:id="rId12" imgW="838200" imgH="3175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542921"/>
                        <a:ext cx="8382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4941" y="5092093"/>
            <a:ext cx="873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 Write the conclusion of the </a:t>
            </a:r>
            <a:r>
              <a:rPr lang="en-US" sz="2400" dirty="0" err="1"/>
              <a:t>mvt</a:t>
            </a:r>
            <a:r>
              <a:rPr lang="en-US" sz="2400" dirty="0"/>
              <a:t> as it applies to </a:t>
            </a:r>
            <a:r>
              <a:rPr lang="en-US" sz="2400" i="1" dirty="0" err="1"/>
              <a:t>g</a:t>
            </a:r>
            <a:r>
              <a:rPr lang="en-US" sz="2400" dirty="0"/>
              <a:t> on [</a:t>
            </a:r>
            <a:r>
              <a:rPr lang="en-US" sz="2400" i="1" dirty="0"/>
              <a:t>a, x</a:t>
            </a:r>
            <a:r>
              <a:rPr lang="en-US" sz="2400" baseline="-25000" dirty="0"/>
              <a:t>1</a:t>
            </a:r>
            <a:r>
              <a:rPr lang="en-US" sz="2400" dirty="0"/>
              <a:t>], above.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812" y="5733136"/>
            <a:ext cx="5353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There is a number </a:t>
            </a:r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 in (</a:t>
            </a:r>
            <a:r>
              <a:rPr lang="en-US" sz="2400" i="1" dirty="0"/>
              <a:t>a, x</a:t>
            </a:r>
            <a:r>
              <a:rPr lang="en-US" sz="2400" baseline="-25000" dirty="0"/>
              <a:t>1</a:t>
            </a:r>
            <a:r>
              <a:rPr lang="en-US" sz="2400" dirty="0"/>
              <a:t>) such that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772619" y="5517473"/>
          <a:ext cx="26543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name="Equation" r:id="rId14" imgW="2654300" imgH="876300" progId="Equation.DSMT4">
                  <p:embed/>
                </p:oleObj>
              </mc:Choice>
              <mc:Fallback>
                <p:oleObj name="Equation" r:id="rId14" imgW="2654300" imgH="8763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2619" y="5517473"/>
                        <a:ext cx="26543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/>
          <p:nvPr/>
        </p:nvCxnSpPr>
        <p:spPr>
          <a:xfrm flipV="1">
            <a:off x="7274147" y="2793116"/>
            <a:ext cx="1297599" cy="1122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092993" y="2753096"/>
            <a:ext cx="1297599" cy="1122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7205962" y="3831387"/>
            <a:ext cx="88046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7558475" y="4173213"/>
          <a:ext cx="254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Equation" r:id="rId16" imgW="254000" imgH="457200" progId="Equation.DSMT4">
                  <p:embed/>
                </p:oleObj>
              </mc:Choice>
              <mc:Fallback>
                <p:oleObj name="Equation" r:id="rId16" imgW="254000" imgH="4572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8475" y="4173213"/>
                        <a:ext cx="254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7" grpId="0"/>
      <p:bldP spid="8" grpId="0"/>
      <p:bldP spid="13" grpId="0"/>
      <p:bldP spid="16" grpId="0"/>
      <p:bldP spid="17" grpId="0"/>
      <p:bldP spid="18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9623" y="266102"/>
            <a:ext cx="6162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5-6b, continued</a:t>
            </a:r>
            <a:r>
              <a:rPr lang="en-US" sz="2400" dirty="0"/>
              <a:t> (Problems 5 and 6)</a:t>
            </a:r>
            <a:endParaRPr lang="en-US" sz="2400" b="1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96734" y="679450"/>
          <a:ext cx="21971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3" name="Equation" r:id="rId3" imgW="2197100" imgH="635000" progId="Equation.DSMT4">
                  <p:embed/>
                </p:oleObj>
              </mc:Choice>
              <mc:Fallback>
                <p:oleObj name="Equation" r:id="rId3" imgW="2197100" imgH="63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34" y="679450"/>
                        <a:ext cx="21971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71721" y="1403050"/>
            <a:ext cx="833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n</a:t>
            </a:r>
            <a:r>
              <a:rPr lang="en-US" sz="2400" dirty="0"/>
              <a:t>=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1229335" y="1408113"/>
          <a:ext cx="1054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4" name="Equation" r:id="rId5" imgW="1054100" imgH="457200" progId="Equation.DSMT4">
                  <p:embed/>
                </p:oleObj>
              </mc:Choice>
              <mc:Fallback>
                <p:oleObj name="Equation" r:id="rId5" imgW="1054100" imgH="457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9335" y="1408113"/>
                        <a:ext cx="1054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2333265" y="1407515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5" name="Equation" r:id="rId7" imgW="1295400" imgH="457200" progId="Equation.DSMT4">
                  <p:embed/>
                </p:oleObj>
              </mc:Choice>
              <mc:Fallback>
                <p:oleObj name="Equation" r:id="rId7" imgW="12954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265" y="1407515"/>
                        <a:ext cx="1295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3663950" y="1403350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6" name="Equation" r:id="rId9" imgW="1295400" imgH="457200" progId="Equation.DSMT4">
                  <p:embed/>
                </p:oleObj>
              </mc:Choice>
              <mc:Fallback>
                <p:oleObj name="Equation" r:id="rId9" imgW="1295400" imgH="457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50" y="1403350"/>
                        <a:ext cx="1295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1229335" y="1841123"/>
          <a:ext cx="177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7" name="Equation" r:id="rId11" imgW="1778000" imgH="457200" progId="Equation.DSMT4">
                  <p:embed/>
                </p:oleObj>
              </mc:Choice>
              <mc:Fallback>
                <p:oleObj name="Equation" r:id="rId11" imgW="1778000" imgH="457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9335" y="1841123"/>
                        <a:ext cx="1778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562434" y="2885075"/>
          <a:ext cx="1803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8" name="Equation" r:id="rId13" imgW="1803400" imgH="457200" progId="Equation.DSMT4">
                  <p:embed/>
                </p:oleObj>
              </mc:Choice>
              <mc:Fallback>
                <p:oleObj name="Equation" r:id="rId13" imgW="1803400" imgH="4572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434" y="2885075"/>
                        <a:ext cx="1803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397869" y="2897648"/>
            <a:ext cx="6487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829" y="4128305"/>
            <a:ext cx="3731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By the mean value theorem, 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115285" y="3921497"/>
          <a:ext cx="2908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9" name="Equation" r:id="rId15" imgW="2908300" imgH="812800" progId="Equation.DSMT4">
                  <p:embed/>
                </p:oleObj>
              </mc:Choice>
              <mc:Fallback>
                <p:oleObj name="Equation" r:id="rId15" imgW="2908300" imgH="8128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5285" y="3921497"/>
                        <a:ext cx="29083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248192" y="5416550"/>
          <a:ext cx="2425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0" name="Equation" r:id="rId17" imgW="2425700" imgH="457200" progId="Equation.DSMT4">
                  <p:embed/>
                </p:oleObj>
              </mc:Choice>
              <mc:Fallback>
                <p:oleObj name="Equation" r:id="rId17" imgW="2425700" imgH="4572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192" y="5416550"/>
                        <a:ext cx="24257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763601" y="5391150"/>
            <a:ext cx="3989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middle terms “telescope.”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3617" y="6051367"/>
            <a:ext cx="8672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&gt;&gt;---&gt; 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n</a:t>
            </a:r>
            <a:r>
              <a:rPr lang="en-US" sz="2400" dirty="0"/>
              <a:t> is a </a:t>
            </a:r>
            <a:r>
              <a:rPr lang="en-US" sz="2400" i="1" dirty="0"/>
              <a:t>constant,</a:t>
            </a:r>
            <a:r>
              <a:rPr lang="en-US" sz="2400" dirty="0"/>
              <a:t> independent of </a:t>
            </a:r>
            <a:r>
              <a:rPr lang="en-US" sz="2400" i="1" dirty="0" err="1"/>
              <a:t>n</a:t>
            </a:r>
            <a:r>
              <a:rPr lang="en-US" sz="2400" i="1" dirty="0"/>
              <a:t>,</a:t>
            </a:r>
            <a:r>
              <a:rPr lang="en-US" sz="2400" dirty="0"/>
              <a:t> the no. of increments.</a:t>
            </a:r>
          </a:p>
        </p:txBody>
      </p:sp>
      <p:pic>
        <p:nvPicPr>
          <p:cNvPr id="30" name="Picture 29" descr="c expl 5-6b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9"/>
              <a:stretch>
                <a:fillRect/>
              </a:stretch>
            </p:blipFill>
          </mc:Choice>
          <mc:Fallback>
            <p:blipFill>
              <a:blip r:embed="rId20"/>
              <a:stretch>
                <a:fillRect/>
              </a:stretch>
            </p:blipFill>
          </mc:Fallback>
        </mc:AlternateContent>
        <p:spPr>
          <a:xfrm>
            <a:off x="5139964" y="637390"/>
            <a:ext cx="4042523" cy="2786063"/>
          </a:xfrm>
          <a:prstGeom prst="rect">
            <a:avLst/>
          </a:prstGeom>
        </p:spPr>
      </p:pic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544439" y="3409948"/>
          <a:ext cx="6743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1" name="Equation" r:id="rId21" imgW="6743700" imgH="457200" progId="Equation.DSMT4">
                  <p:embed/>
                </p:oleObj>
              </mc:Choice>
              <mc:Fallback>
                <p:oleObj name="Equation" r:id="rId21" imgW="6743700" imgH="4572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439" y="3409948"/>
                        <a:ext cx="67437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260409" y="4822260"/>
          <a:ext cx="2425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2" name="Equation" r:id="rId23" imgW="2425700" imgH="457200" progId="Equation.DSMT4">
                  <p:embed/>
                </p:oleObj>
              </mc:Choice>
              <mc:Fallback>
                <p:oleObj name="Equation" r:id="rId23" imgW="2425700" imgH="4572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409" y="4822260"/>
                        <a:ext cx="24257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2805161" y="4822260"/>
          <a:ext cx="1866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3" name="Equation" r:id="rId25" imgW="1866900" imgH="457200" progId="Equation.DSMT4">
                  <p:embed/>
                </p:oleObj>
              </mc:Choice>
              <mc:Fallback>
                <p:oleObj name="Equation" r:id="rId25" imgW="1866900" imgH="4572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5161" y="4822260"/>
                        <a:ext cx="1866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4741035" y="4822260"/>
          <a:ext cx="1866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Equation" r:id="rId27" imgW="1866900" imgH="457200" progId="Equation.DSMT4">
                  <p:embed/>
                </p:oleObj>
              </mc:Choice>
              <mc:Fallback>
                <p:oleObj name="Equation" r:id="rId27" imgW="1866900" imgH="4572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035" y="4822260"/>
                        <a:ext cx="1866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6699882" y="4822260"/>
          <a:ext cx="2324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Equation" r:id="rId29" imgW="2324100" imgH="457200" progId="Equation.DSMT4">
                  <p:embed/>
                </p:oleObj>
              </mc:Choice>
              <mc:Fallback>
                <p:oleObj name="Equation" r:id="rId29" imgW="2324100" imgH="4572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882" y="4822260"/>
                        <a:ext cx="2324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85198" y="2407822"/>
            <a:ext cx="525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6. By the definition of indefinite integral,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51122" y="4143329"/>
            <a:ext cx="6487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09657" y="756899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the terms for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2" grpId="0"/>
      <p:bldP spid="27" grpId="0"/>
      <p:bldP spid="28" grpId="0"/>
      <p:bldP spid="36" grpId="0"/>
      <p:bldP spid="25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030" y="266102"/>
            <a:ext cx="5300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5-6b, concluded</a:t>
            </a:r>
            <a:r>
              <a:rPr lang="en-US" sz="2400" dirty="0"/>
              <a:t> (Problem 7)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1414" y="751561"/>
            <a:ext cx="5996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7. Prove the fundamental theorem of calculus.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551" y="1308754"/>
            <a:ext cx="88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i.e., If 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335223" y="1308754"/>
          <a:ext cx="2095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Equation" r:id="rId3" imgW="2095500" imgH="520700" progId="Equation.DSMT4">
                  <p:embed/>
                </p:oleObj>
              </mc:Choice>
              <mc:Fallback>
                <p:oleObj name="Equation" r:id="rId3" imgW="2095500" imgH="520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5223" y="1308754"/>
                        <a:ext cx="20955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430723" y="1302999"/>
            <a:ext cx="764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then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164013" y="1212850"/>
          <a:ext cx="3098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7" name="Equation" r:id="rId5" imgW="3098800" imgH="635000" progId="Equation.DSMT4">
                  <p:embed/>
                </p:oleObj>
              </mc:Choice>
              <mc:Fallback>
                <p:oleObj name="Equation" r:id="rId5" imgW="3098800" imgH="63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1212850"/>
                        <a:ext cx="30988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53551" y="1834892"/>
            <a:ext cx="117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u="sng" dirty="0"/>
              <a:t>Proof: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541338" y="2347913"/>
          <a:ext cx="1587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Equation" r:id="rId7" imgW="1587500" imgH="457200" progId="Equation.DSMT4">
                  <p:embed/>
                </p:oleObj>
              </mc:Choice>
              <mc:Fallback>
                <p:oleObj name="Equation" r:id="rId7" imgW="15875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2347913"/>
                        <a:ext cx="1587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239691" y="2384425"/>
            <a:ext cx="5444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 Riemann sum is bounded by lower and upper sums.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536057" y="2947988"/>
          <a:ext cx="315595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Equation" r:id="rId9" imgW="3175000" imgH="711200" progId="Equation.DSMT4">
                  <p:embed/>
                </p:oleObj>
              </mc:Choice>
              <mc:Fallback>
                <p:oleObj name="Equation" r:id="rId9" imgW="3175000" imgH="711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057" y="2947988"/>
                        <a:ext cx="315595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987183" y="3004840"/>
            <a:ext cx="3540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Take the limit of all three members.</a:t>
            </a:r>
          </a:p>
        </p:txBody>
      </p:sp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524289" y="3659704"/>
          <a:ext cx="26765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0" name="Equation" r:id="rId11" imgW="2692400" imgH="533400" progId="Equation.DSMT4">
                  <p:embed/>
                </p:oleObj>
              </mc:Choice>
              <mc:Fallback>
                <p:oleObj name="Equation" r:id="rId11" imgW="2692400" imgH="5334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289" y="3659704"/>
                        <a:ext cx="26765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013103" y="3693018"/>
            <a:ext cx="3488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Limit of a constant is that constant.</a:t>
            </a: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528509" y="4193104"/>
          <a:ext cx="36703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1" name="Equation" r:id="rId13" imgW="3670300" imgH="635000" progId="Equation.DSMT4">
                  <p:embed/>
                </p:oleObj>
              </mc:Choice>
              <mc:Fallback>
                <p:oleObj name="Equation" r:id="rId13" imgW="3670300" imgH="6350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509" y="4193104"/>
                        <a:ext cx="36703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013103" y="4295728"/>
            <a:ext cx="3587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the definition of definite integral.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4527" y="5712612"/>
            <a:ext cx="164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R</a:t>
            </a:r>
            <a:r>
              <a:rPr lang="en-US" i="1" baseline="-25000" dirty="0" err="1"/>
              <a:t>n</a:t>
            </a:r>
            <a:r>
              <a:rPr lang="en-US" dirty="0"/>
              <a:t> = </a:t>
            </a:r>
            <a:r>
              <a:rPr lang="en-US" i="1" dirty="0" err="1"/>
              <a:t>g</a:t>
            </a:r>
            <a:r>
              <a:rPr lang="en-US" dirty="0" err="1"/>
              <a:t>(</a:t>
            </a:r>
            <a:r>
              <a:rPr lang="en-US" i="1" dirty="0" err="1"/>
              <a:t>b</a:t>
            </a:r>
            <a:r>
              <a:rPr lang="en-US" dirty="0"/>
              <a:t>) –</a:t>
            </a:r>
            <a:r>
              <a:rPr lang="en-US" i="1" dirty="0"/>
              <a:t> </a:t>
            </a:r>
            <a:r>
              <a:rPr lang="en-US" i="1" dirty="0" err="1"/>
              <a:t>g</a:t>
            </a:r>
            <a:r>
              <a:rPr lang="en-US" dirty="0" err="1"/>
              <a:t>(</a:t>
            </a:r>
            <a:r>
              <a:rPr lang="en-US" i="1" dirty="0" err="1"/>
              <a:t>a</a:t>
            </a:r>
            <a:r>
              <a:rPr lang="en-US" dirty="0"/>
              <a:t>)</a:t>
            </a:r>
            <a:endParaRPr lang="en-US" i="1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529412" y="5588000"/>
          <a:ext cx="4368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Equation" r:id="rId15" imgW="4368800" imgH="635000" progId="Equation.DSMT4">
                  <p:embed/>
                </p:oleObj>
              </mc:Choice>
              <mc:Fallback>
                <p:oleObj name="Equation" r:id="rId15" imgW="4368800" imgH="6350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412" y="5588000"/>
                        <a:ext cx="43688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974616" y="5015841"/>
            <a:ext cx="252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the squeeze theorem.</a:t>
            </a:r>
          </a:p>
        </p:txBody>
      </p:sp>
      <p:graphicFrame>
        <p:nvGraphicFramePr>
          <p:cNvPr id="49165" name="Object 13"/>
          <p:cNvGraphicFramePr>
            <a:graphicFrameLocks noChangeAspect="1"/>
          </p:cNvGraphicFramePr>
          <p:nvPr/>
        </p:nvGraphicFramePr>
        <p:xfrm>
          <a:off x="537118" y="4865625"/>
          <a:ext cx="2336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Equation" r:id="rId17" imgW="2336800" imgH="635000" progId="Equation.DSMT4">
                  <p:embed/>
                </p:oleObj>
              </mc:Choice>
              <mc:Fallback>
                <p:oleObj name="Equation" r:id="rId17" imgW="2336800" imgH="6350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118" y="4865625"/>
                        <a:ext cx="23368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0058" y="6248656"/>
            <a:ext cx="9083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&gt;&gt;---</a:t>
            </a:r>
            <a:r>
              <a:rPr lang="en-US" sz="2400" dirty="0">
                <a:sym typeface="Wingdings"/>
              </a:rPr>
              <a:t>&gt; Proof of FTC is short once you know the lemmas and definitions.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8" grpId="0"/>
      <p:bldP spid="21" grpId="0"/>
      <p:bldP spid="25" grpId="0"/>
      <p:bldP spid="26" grpId="0"/>
      <p:bldP spid="28" grpId="0"/>
      <p:bldP spid="30" grpId="0"/>
      <p:bldP spid="32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7516" y="243727"/>
            <a:ext cx="5557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(1) Functions Defined as Definite Integrals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859" y="692687"/>
            <a:ext cx="57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</a:t>
            </a:r>
          </a:p>
        </p:txBody>
      </p:sp>
      <p:pic>
        <p:nvPicPr>
          <p:cNvPr id="39" name="Picture 3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366" y="837094"/>
            <a:ext cx="2420764" cy="168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910" y="2581419"/>
            <a:ext cx="2381073" cy="174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4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52" y="4406721"/>
            <a:ext cx="2458327" cy="17575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974725" y="597720"/>
          <a:ext cx="2184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Equation" r:id="rId6" imgW="2184400" imgH="635000" progId="Equation.DSMT4">
                  <p:embed/>
                </p:oleObj>
              </mc:Choice>
              <mc:Fallback>
                <p:oleObj name="Equation" r:id="rId6" imgW="2184400" imgH="635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25" y="597720"/>
                        <a:ext cx="21844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23304" y="1141779"/>
            <a:ext cx="5689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under graph of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t</a:t>
            </a:r>
            <a:r>
              <a:rPr lang="en-US" sz="2400" dirty="0"/>
              <a:t>) = sin </a:t>
            </a:r>
            <a:r>
              <a:rPr lang="en-US" sz="2400" i="1" dirty="0" err="1"/>
              <a:t>t</a:t>
            </a:r>
            <a:r>
              <a:rPr lang="en-US" sz="2400" dirty="0"/>
              <a:t> from </a:t>
            </a:r>
            <a:r>
              <a:rPr lang="en-US" sz="2400" i="1" dirty="0" err="1"/>
              <a:t>t</a:t>
            </a:r>
            <a:r>
              <a:rPr lang="en-US" sz="2400" dirty="0"/>
              <a:t> = 1 to </a:t>
            </a:r>
            <a:r>
              <a:rPr lang="en-US" sz="2400" i="1" dirty="0" err="1"/>
              <a:t>t</a:t>
            </a:r>
            <a:r>
              <a:rPr lang="en-US" sz="2400" dirty="0"/>
              <a:t> = </a:t>
            </a:r>
            <a:r>
              <a:rPr lang="en-US" sz="2400" i="1" dirty="0" err="1"/>
              <a:t>x</a:t>
            </a:r>
            <a:r>
              <a:rPr lang="en-US" sz="2400" dirty="0"/>
              <a:t>.</a:t>
            </a:r>
            <a:endParaRPr lang="en-US" sz="24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410075" y="1643737"/>
            <a:ext cx="1580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By the FTC, </a:t>
            </a: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1965325" y="1644165"/>
          <a:ext cx="40513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8" name="Equation" r:id="rId8" imgW="4051300" imgH="546100" progId="Equation.DSMT4">
                  <p:embed/>
                </p:oleObj>
              </mc:Choice>
              <mc:Fallback>
                <p:oleObj name="Equation" r:id="rId8" imgW="4051300" imgH="5461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1644165"/>
                        <a:ext cx="40513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/>
        </p:nvGraphicFramePr>
        <p:xfrm>
          <a:off x="489444" y="2189837"/>
          <a:ext cx="1841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9" name="Equation" r:id="rId10" imgW="1841500" imgH="342900" progId="Equation.DSMT4">
                  <p:embed/>
                </p:oleObj>
              </mc:Choice>
              <mc:Fallback>
                <p:oleObj name="Equation" r:id="rId10" imgW="1841500" imgH="3429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444" y="2189837"/>
                        <a:ext cx="18415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89750" y="2537440"/>
            <a:ext cx="6164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The </a:t>
            </a:r>
            <a:r>
              <a:rPr lang="en-US" sz="2400" b="1" dirty="0"/>
              <a:t>derivative of a definite integral </a:t>
            </a:r>
            <a:r>
              <a:rPr lang="en-US" sz="2400" dirty="0"/>
              <a:t>from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4319" y="2946185"/>
            <a:ext cx="549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fixed lower limit to a variable upper limit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6221" y="3350382"/>
            <a:ext cx="5744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the integrand evaluated at the upper limit.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527" y="3813424"/>
            <a:ext cx="6270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The FTC in “derivative of an integral” form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728" y="4856716"/>
            <a:ext cx="6203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“The wider the paint brush, the faster the</a:t>
            </a:r>
            <a:br>
              <a:rPr lang="en-US" sz="2400" dirty="0"/>
            </a:br>
            <a:r>
              <a:rPr lang="en-US" sz="2400" dirty="0"/>
              <a:t>            area of the painted region increases.”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0078" y="5728503"/>
            <a:ext cx="1087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Define:</a:t>
            </a:r>
          </a:p>
        </p:txBody>
      </p:sp>
      <p:graphicFrame>
        <p:nvGraphicFramePr>
          <p:cNvPr id="59" name="Object 58"/>
          <p:cNvGraphicFramePr>
            <a:graphicFrameLocks noChangeAspect="1"/>
          </p:cNvGraphicFramePr>
          <p:nvPr/>
        </p:nvGraphicFramePr>
        <p:xfrm>
          <a:off x="1509713" y="5661025"/>
          <a:ext cx="2159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0" name="Equation" r:id="rId12" imgW="2159000" imgH="635000" progId="Equation.DSMT4">
                  <p:embed/>
                </p:oleObj>
              </mc:Choice>
              <mc:Fallback>
                <p:oleObj name="Equation" r:id="rId12" imgW="2159000" imgH="6350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5661025"/>
                        <a:ext cx="21590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/>
        </p:nvGraphicFramePr>
        <p:xfrm>
          <a:off x="3742262" y="5835418"/>
          <a:ext cx="1765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1" name="Equation" r:id="rId14" imgW="1765300" imgH="342900" progId="Equation.DSMT4">
                  <p:embed/>
                </p:oleObj>
              </mc:Choice>
              <mc:Fallback>
                <p:oleObj name="Equation" r:id="rId14" imgW="1765300" imgH="3429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2262" y="5835418"/>
                        <a:ext cx="17653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89351" y="6237575"/>
            <a:ext cx="8923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How does this definition imply that  </a:t>
            </a:r>
            <a:r>
              <a:rPr lang="en-US" sz="2400" dirty="0" err="1"/>
              <a:t>ln</a:t>
            </a:r>
            <a:r>
              <a:rPr lang="en-US" sz="2400" dirty="0"/>
              <a:t>  is a </a:t>
            </a:r>
            <a:r>
              <a:rPr lang="en-US" sz="2400" i="1" dirty="0"/>
              <a:t>continuous</a:t>
            </a:r>
            <a:r>
              <a:rPr lang="en-US" sz="2400" dirty="0"/>
              <a:t> function?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473675" y="2172931"/>
            <a:ext cx="381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(Why is derivative of </a:t>
            </a:r>
            <a:r>
              <a:rPr lang="en-US" dirty="0" err="1"/>
              <a:t>cos</a:t>
            </a:r>
            <a:r>
              <a:rPr lang="en-US" dirty="0"/>
              <a:t> 1 equal to 0?)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022" y="243727"/>
            <a:ext cx="2468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Other FTC Forms: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45783" y="679861"/>
            <a:ext cx="2721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g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area of region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06" y="4322925"/>
            <a:ext cx="5857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Length of strip = rate of change of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44" grpId="0"/>
      <p:bldP spid="45" grpId="0"/>
      <p:bldP spid="53" grpId="0"/>
      <p:bldP spid="54" grpId="0"/>
      <p:bldP spid="55" grpId="0"/>
      <p:bldP spid="56" grpId="0"/>
      <p:bldP spid="57" grpId="0"/>
      <p:bldP spid="58" grpId="0"/>
      <p:bldP spid="61" grpId="0"/>
      <p:bldP spid="6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859" y="286625"/>
            <a:ext cx="8236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(2) Accumulated Rate of Change Form: Exploration 5-10c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0535" y="769653"/>
            <a:ext cx="722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FTC: 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218260" y="709613"/>
          <a:ext cx="35941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6" name="Equation" r:id="rId3" imgW="3594100" imgH="635000" progId="Equation.DSMT4">
                  <p:embed/>
                </p:oleObj>
              </mc:Choice>
              <mc:Fallback>
                <p:oleObj name="Equation" r:id="rId3" imgW="3594100" imgH="63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8260" y="709613"/>
                        <a:ext cx="35941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210033" y="874841"/>
          <a:ext cx="1905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7" name="Equation" r:id="rId5" imgW="1905000" imgH="342900" progId="Equation.DSMT4">
                  <p:embed/>
                </p:oleObj>
              </mc:Choice>
              <mc:Fallback>
                <p:oleObj name="Equation" r:id="rId5" imgW="1905000" imgH="3429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0033" y="874841"/>
                        <a:ext cx="19050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411337" y="2712813"/>
          <a:ext cx="3060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8" name="Equation" r:id="rId7" imgW="3060700" imgH="635000" progId="Equation.DSMT4">
                  <p:embed/>
                </p:oleObj>
              </mc:Choice>
              <mc:Fallback>
                <p:oleObj name="Equation" r:id="rId7" imgW="3060700" imgH="6350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1337" y="2712813"/>
                        <a:ext cx="3060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4998" y="3238916"/>
            <a:ext cx="8703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Where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winds up = where it starts + how much it changes.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640" y="1795883"/>
            <a:ext cx="828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The fn </a:t>
            </a:r>
            <a:r>
              <a:rPr lang="en-US" sz="2400" i="1" dirty="0"/>
              <a:t>inside</a:t>
            </a:r>
            <a:r>
              <a:rPr lang="en-US" sz="2400" dirty="0"/>
              <a:t> the integral is the derivative of the fn </a:t>
            </a:r>
            <a:r>
              <a:rPr lang="en-US" sz="2400" i="1" dirty="0"/>
              <a:t>outside</a:t>
            </a:r>
            <a:r>
              <a:rPr lang="en-US" sz="2400" dirty="0"/>
              <a:t>.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079980" y="2218921"/>
          <a:ext cx="3060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9" name="Equation" r:id="rId9" imgW="3060700" imgH="635000" progId="Equation.DSMT4">
                  <p:embed/>
                </p:oleObj>
              </mc:Choice>
              <mc:Fallback>
                <p:oleObj name="Equation" r:id="rId9" imgW="3060700" imgH="6350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980" y="2218921"/>
                        <a:ext cx="3060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22629" y="2809307"/>
            <a:ext cx="2985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Algebra: Solve for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b</a:t>
            </a:r>
            <a:r>
              <a:rPr lang="en-US" sz="2400" dirty="0"/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3365" y="4092028"/>
            <a:ext cx="534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Because </a:t>
            </a:r>
            <a:r>
              <a:rPr lang="en-US" sz="2400" i="1" dirty="0" err="1"/>
              <a:t>f’</a:t>
            </a:r>
            <a:r>
              <a:rPr lang="en-US" sz="2400" dirty="0" err="1"/>
              <a:t>(x</a:t>
            </a:r>
            <a:r>
              <a:rPr lang="en-US" sz="2400" dirty="0"/>
              <a:t>) is the rate of change of </a:t>
            </a:r>
            <a:r>
              <a:rPr lang="en-US" sz="2400" i="1" dirty="0" err="1"/>
              <a:t>f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),</a:t>
            </a:r>
            <a:endParaRPr lang="en-US" sz="2400" i="1" dirty="0"/>
          </a:p>
        </p:txBody>
      </p:sp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499868" y="4547436"/>
          <a:ext cx="13716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0" name="Equation" r:id="rId11" imgW="1371600" imgH="635000" progId="Equation.DSMT4">
                  <p:embed/>
                </p:oleObj>
              </mc:Choice>
              <mc:Fallback>
                <p:oleObj name="Equation" r:id="rId11" imgW="1371600" imgH="6350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868" y="4547436"/>
                        <a:ext cx="13716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948099" y="4650060"/>
            <a:ext cx="6934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can be called the </a:t>
            </a:r>
            <a:r>
              <a:rPr lang="en-US" sz="2400" b="1" i="1" dirty="0"/>
              <a:t>Accumulated</a:t>
            </a:r>
            <a:r>
              <a:rPr lang="en-US" sz="2400" b="1" dirty="0"/>
              <a:t> rate of change of </a:t>
            </a:r>
            <a:r>
              <a:rPr lang="en-US" sz="2400" b="1" i="1" dirty="0" err="1"/>
              <a:t>f</a:t>
            </a:r>
            <a:r>
              <a:rPr lang="en-US" sz="2400" b="1" dirty="0" err="1"/>
              <a:t>(</a:t>
            </a:r>
            <a:r>
              <a:rPr lang="en-US" sz="2400" b="1" i="1" dirty="0" err="1"/>
              <a:t>x</a:t>
            </a:r>
            <a:r>
              <a:rPr lang="en-US" sz="2400" b="1" dirty="0"/>
              <a:t>)</a:t>
            </a:r>
            <a:r>
              <a:rPr lang="en-US" sz="2400" dirty="0"/>
              <a:t>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605" y="5182380"/>
            <a:ext cx="4790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Find </a:t>
            </a:r>
            <a:r>
              <a:rPr lang="en-US" sz="2400" i="1" dirty="0"/>
              <a:t>f</a:t>
            </a:r>
            <a:r>
              <a:rPr lang="en-US" sz="2400" dirty="0"/>
              <a:t>(4) if </a:t>
            </a:r>
            <a:r>
              <a:rPr lang="en-US" sz="2400" i="1" dirty="0"/>
              <a:t>f</a:t>
            </a:r>
            <a:r>
              <a:rPr lang="en-US" sz="2400" dirty="0"/>
              <a:t>(1) = 13 and </a:t>
            </a:r>
            <a:r>
              <a:rPr lang="en-US" sz="2400" i="1" dirty="0" err="1"/>
              <a:t>f’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3</a:t>
            </a:r>
            <a:r>
              <a:rPr lang="en-US" sz="2400" i="1" dirty="0"/>
              <a:t>x</a:t>
            </a:r>
            <a:r>
              <a:rPr lang="en-US" sz="2400" baseline="30000" dirty="0"/>
              <a:t>2</a:t>
            </a:r>
            <a:r>
              <a:rPr lang="en-US" sz="2400" dirty="0"/>
              <a:t>.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99868" y="5644045"/>
          <a:ext cx="2717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1" name="Equation" r:id="rId13" imgW="2717800" imgH="635000" progId="Equation.DSMT4">
                  <p:embed/>
                </p:oleObj>
              </mc:Choice>
              <mc:Fallback>
                <p:oleObj name="Equation" r:id="rId13" imgW="2717800" imgH="6350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868" y="5644045"/>
                        <a:ext cx="27178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3279349" y="5693826"/>
          <a:ext cx="15494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2" name="Equation" r:id="rId15" imgW="1549400" imgH="596900" progId="Equation.DSMT4">
                  <p:embed/>
                </p:oleObj>
              </mc:Choice>
              <mc:Fallback>
                <p:oleObj name="Equation" r:id="rId15" imgW="1549400" imgH="5969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9349" y="5693826"/>
                        <a:ext cx="154940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938336" y="5836598"/>
          <a:ext cx="2489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3" name="Equation" r:id="rId17" imgW="2489200" imgH="330200" progId="Equation.DSMT4">
                  <p:embed/>
                </p:oleObj>
              </mc:Choice>
              <mc:Fallback>
                <p:oleObj name="Equation" r:id="rId17" imgW="2489200" imgH="3302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336" y="5836598"/>
                        <a:ext cx="24892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446608" y="3681675"/>
            <a:ext cx="6365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Similar to point-slope form of a linear function: 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6469495" y="3695428"/>
          <a:ext cx="2425700" cy="486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4" name="Equation" r:id="rId19" imgW="2425700" imgH="457200" progId="Equation.DSMT4">
                  <p:embed/>
                </p:oleObj>
              </mc:Choice>
              <mc:Fallback>
                <p:oleObj name="Equation" r:id="rId19" imgW="2425700" imgH="4572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495" y="3695428"/>
                        <a:ext cx="2425700" cy="4863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170533" y="1329466"/>
            <a:ext cx="4318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(Definite integral of a derivative)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0065" y="1334218"/>
            <a:ext cx="57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So: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1003516" y="1231318"/>
          <a:ext cx="3009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5" name="Equation" r:id="rId21" imgW="3009900" imgH="635000" progId="Equation.DSMT4">
                  <p:embed/>
                </p:oleObj>
              </mc:Choice>
              <mc:Fallback>
                <p:oleObj name="Equation" r:id="rId21" imgW="3009900" imgH="6350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516" y="1231318"/>
                        <a:ext cx="30099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410065" y="2315288"/>
            <a:ext cx="2666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Using </a:t>
            </a:r>
            <a:r>
              <a:rPr lang="en-US" sz="2400" i="1" dirty="0" err="1"/>
              <a:t>f</a:t>
            </a:r>
            <a:r>
              <a:rPr lang="en-US" sz="2400" dirty="0"/>
              <a:t> instead of </a:t>
            </a:r>
            <a:r>
              <a:rPr lang="en-US" sz="2400" i="1" dirty="0" err="1"/>
              <a:t>g</a:t>
            </a:r>
            <a:r>
              <a:rPr lang="en-US" sz="2400" dirty="0"/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469" y="6234250"/>
            <a:ext cx="5553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Like a multiple-choice APE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9" grpId="0"/>
      <p:bldP spid="20" grpId="0"/>
      <p:bldP spid="23" grpId="0"/>
      <p:bldP spid="24" grpId="0"/>
      <p:bldP spid="30" grpId="0"/>
      <p:bldP spid="25" grpId="0"/>
      <p:bldP spid="28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201" y="286625"/>
            <a:ext cx="6625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5-10c (continued):</a:t>
            </a:r>
            <a:r>
              <a:rPr lang="en-US" sz="2400" dirty="0"/>
              <a:t> (Problems 2 and 3)</a:t>
            </a:r>
            <a:endParaRPr lang="en-US" sz="2400" b="1" dirty="0"/>
          </a:p>
        </p:txBody>
      </p:sp>
      <p:pic>
        <p:nvPicPr>
          <p:cNvPr id="8" name="Picture 7" descr="c expl 5-10c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513527" y="859902"/>
            <a:ext cx="3632064" cy="25522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641" y="1334084"/>
            <a:ext cx="5359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The figure shows semicircular graph of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i="1" dirty="0" err="1"/>
              <a:t>f’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). Find </a:t>
            </a:r>
            <a:r>
              <a:rPr lang="en-US" sz="2400" i="1" dirty="0"/>
              <a:t>f</a:t>
            </a:r>
            <a:r>
              <a:rPr lang="en-US" sz="2400" dirty="0"/>
              <a:t>(8) if </a:t>
            </a:r>
            <a:r>
              <a:rPr lang="en-US" sz="2400" i="1" dirty="0"/>
              <a:t>f</a:t>
            </a:r>
            <a:r>
              <a:rPr lang="en-US" sz="2400" dirty="0"/>
              <a:t>(2) = 7.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62970" y="2229221"/>
          <a:ext cx="3187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Equation" r:id="rId6" imgW="3187700" imgH="635000" progId="Equation.DSMT4">
                  <p:embed/>
                </p:oleObj>
              </mc:Choice>
              <mc:Fallback>
                <p:oleObj name="Equation" r:id="rId6" imgW="3187700" imgH="63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70" y="2229221"/>
                        <a:ext cx="3187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367804" y="2943378"/>
            <a:ext cx="1641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 13 + 4.5</a:t>
            </a:r>
            <a:r>
              <a:rPr lang="en-US" sz="2400" i="1" dirty="0"/>
              <a:t>π</a:t>
            </a:r>
            <a:endParaRPr lang="en-US" sz="24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259604" y="2943378"/>
          <a:ext cx="2108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0" name="Equation" r:id="rId8" imgW="2108200" imgH="546100" progId="Equation.DSMT4">
                  <p:embed/>
                </p:oleObj>
              </mc:Choice>
              <mc:Fallback>
                <p:oleObj name="Equation" r:id="rId8" imgW="2108200" imgH="5461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04" y="2943378"/>
                        <a:ext cx="21082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02641" y="3848466"/>
            <a:ext cx="3547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Find </a:t>
            </a:r>
            <a:r>
              <a:rPr lang="en-US" sz="2400" i="1" dirty="0" err="1"/>
              <a:t>h</a:t>
            </a:r>
            <a:r>
              <a:rPr lang="en-US" sz="2400" dirty="0" err="1"/>
              <a:t>(</a:t>
            </a:r>
            <a:r>
              <a:rPr lang="en-US" sz="2400" i="1" dirty="0" err="1"/>
              <a:t>a</a:t>
            </a:r>
            <a:r>
              <a:rPr lang="en-US" sz="2400" dirty="0"/>
              <a:t>) if </a:t>
            </a:r>
            <a:r>
              <a:rPr lang="en-US" sz="2400" i="1" dirty="0" err="1"/>
              <a:t>h</a:t>
            </a:r>
            <a:r>
              <a:rPr lang="en-US" sz="2400" dirty="0" err="1"/>
              <a:t>(</a:t>
            </a:r>
            <a:r>
              <a:rPr lang="en-US" sz="2400" i="1" dirty="0" err="1"/>
              <a:t>b</a:t>
            </a:r>
            <a:r>
              <a:rPr lang="en-US" sz="2400" dirty="0"/>
              <a:t>) = 20 and 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587195" y="3766114"/>
          <a:ext cx="1841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1" name="Equation" r:id="rId10" imgW="1841500" imgH="635000" progId="Equation.DSMT4">
                  <p:embed/>
                </p:oleObj>
              </mc:Choice>
              <mc:Fallback>
                <p:oleObj name="Equation" r:id="rId10" imgW="1841500" imgH="6350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195" y="3766114"/>
                        <a:ext cx="18415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85996" y="4425646"/>
            <a:ext cx="2040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20 = </a:t>
            </a:r>
            <a:r>
              <a:rPr lang="en-US" sz="2400" i="1" dirty="0" err="1"/>
              <a:t>h</a:t>
            </a:r>
            <a:r>
              <a:rPr lang="en-US" sz="2400" dirty="0" err="1"/>
              <a:t>(</a:t>
            </a:r>
            <a:r>
              <a:rPr lang="en-US" sz="2400" i="1" dirty="0" err="1"/>
              <a:t>a</a:t>
            </a:r>
            <a:r>
              <a:rPr lang="en-US" sz="2400" dirty="0"/>
              <a:t>) + 9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6257" y="4887311"/>
            <a:ext cx="13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h</a:t>
            </a:r>
            <a:r>
              <a:rPr lang="en-US" sz="2400" dirty="0" err="1"/>
              <a:t>(</a:t>
            </a:r>
            <a:r>
              <a:rPr lang="en-US" sz="2400" i="1" dirty="0" err="1"/>
              <a:t>a</a:t>
            </a:r>
            <a:r>
              <a:rPr lang="en-US" sz="2400" dirty="0"/>
              <a:t>) = 11</a:t>
            </a:r>
            <a:endParaRPr lang="en-US" sz="24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76978" y="5682658"/>
            <a:ext cx="8162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See the next slide for free-response type of APE problem.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472" y="748290"/>
            <a:ext cx="3290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More APE-like problems: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19" grpId="0"/>
      <p:bldP spid="20" grpId="0"/>
      <p:bldP spid="33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030" y="248141"/>
            <a:ext cx="6503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5-10c (concluded):</a:t>
            </a:r>
            <a:r>
              <a:rPr lang="en-US" sz="2400" dirty="0"/>
              <a:t> (Problems 4 and 5)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435" y="692543"/>
            <a:ext cx="8815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4. </a:t>
            </a:r>
            <a:r>
              <a:rPr lang="en-US" sz="2400" i="1" dirty="0" err="1"/>
              <a:t>C</a:t>
            </a:r>
            <a:r>
              <a:rPr lang="en-US" sz="2400" dirty="0" err="1"/>
              <a:t>(</a:t>
            </a:r>
            <a:r>
              <a:rPr lang="en-US" sz="2400" i="1" dirty="0" err="1"/>
              <a:t>x</a:t>
            </a:r>
            <a:r>
              <a:rPr lang="en-US" sz="2400" dirty="0"/>
              <a:t>) = no. of customers in a supermarket </a:t>
            </a:r>
            <a:r>
              <a:rPr lang="en-US" sz="2400" i="1" dirty="0" err="1"/>
              <a:t>x</a:t>
            </a:r>
            <a:r>
              <a:rPr lang="en-US" sz="2400" dirty="0"/>
              <a:t> hours after opening.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8030" y="1064412"/>
            <a:ext cx="7286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They arrive at instantaneous rates (customers/hour) of: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30213" y="1539957"/>
          <a:ext cx="1689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5" name="Equation" r:id="rId3" imgW="1689100" imgH="342900" progId="Equation.DSMT4">
                  <p:embed/>
                </p:oleObj>
              </mc:Choice>
              <mc:Fallback>
                <p:oleObj name="Equation" r:id="rId3" imgW="1689100" imgH="342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1539957"/>
                        <a:ext cx="16891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86253" y="2254583"/>
          <a:ext cx="3136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6" name="Equation" r:id="rId5" imgW="3136900" imgH="635000" progId="Equation.DSMT4">
                  <p:embed/>
                </p:oleObj>
              </mc:Choice>
              <mc:Fallback>
                <p:oleObj name="Equation" r:id="rId5" imgW="3136900" imgH="63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3" y="2254583"/>
                        <a:ext cx="31369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6091" y="4633836"/>
            <a:ext cx="2327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948 customers.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346" y="4965449"/>
            <a:ext cx="438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Why “=,” not “≈” in the last lines?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379" y="5468058"/>
            <a:ext cx="8082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What is the real-world meaning of the integral in Problem 4?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3621" y="5916895"/>
            <a:ext cx="6092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The number of customers in the supermarket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621" y="1882857"/>
            <a:ext cx="8510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there are 83 customers at time </a:t>
            </a:r>
            <a:r>
              <a:rPr lang="en-US" sz="2400" i="1" dirty="0" err="1"/>
              <a:t>x</a:t>
            </a:r>
            <a:r>
              <a:rPr lang="en-US" sz="2400" dirty="0"/>
              <a:t> = 1, predict the number at </a:t>
            </a:r>
            <a:r>
              <a:rPr lang="en-US" sz="2400" i="1" dirty="0" err="1"/>
              <a:t>x</a:t>
            </a:r>
            <a:r>
              <a:rPr lang="en-US" sz="2400" dirty="0"/>
              <a:t> = 8.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6122" y="2825443"/>
            <a:ext cx="2901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Sketch the </a:t>
            </a:r>
            <a:r>
              <a:rPr lang="en-US" sz="2400" i="1" dirty="0"/>
              <a:t>C’</a:t>
            </a:r>
            <a:r>
              <a:rPr lang="en-US" sz="2400" dirty="0"/>
              <a:t> graph.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474663" y="4252913"/>
          <a:ext cx="2692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7" name="Equation" r:id="rId7" imgW="2692400" imgH="444500" progId="Equation.DSMT4">
                  <p:embed/>
                </p:oleObj>
              </mc:Choice>
              <mc:Fallback>
                <p:oleObj name="Equation" r:id="rId7" imgW="2692400" imgH="4445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3" y="4252913"/>
                        <a:ext cx="26924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7" name="Object 5"/>
          <p:cNvGraphicFramePr>
            <a:graphicFrameLocks noChangeAspect="1"/>
          </p:cNvGraphicFramePr>
          <p:nvPr/>
        </p:nvGraphicFramePr>
        <p:xfrm>
          <a:off x="478780" y="3363913"/>
          <a:ext cx="3835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8" name="Equation" r:id="rId9" imgW="3835400" imgH="444500" progId="Equation.DSMT4">
                  <p:embed/>
                </p:oleObj>
              </mc:Choice>
              <mc:Fallback>
                <p:oleObj name="Equation" r:id="rId9" imgW="3835400" imgH="444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80" y="3363913"/>
                        <a:ext cx="38354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58014" y="3808413"/>
          <a:ext cx="4254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9" name="Equation" r:id="rId11" imgW="4254500" imgH="444500" progId="Equation.DSMT4">
                  <p:embed/>
                </p:oleObj>
              </mc:Choice>
              <mc:Fallback>
                <p:oleObj name="Equation" r:id="rId11" imgW="4254500" imgH="4445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014" y="3808413"/>
                        <a:ext cx="42545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143148" y="4207472"/>
            <a:ext cx="1479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83 + 865</a:t>
            </a:r>
          </a:p>
        </p:txBody>
      </p:sp>
      <p:pic>
        <p:nvPicPr>
          <p:cNvPr id="23" name="Picture 22" descr="cg expl 5-10c4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3"/>
              <a:stretch>
                <a:fillRect/>
              </a:stretch>
            </p:blipFill>
          </mc:Choice>
          <mc:Fallback>
            <p:blipFill>
              <a:blip r:embed="rId14"/>
              <a:stretch>
                <a:fillRect/>
              </a:stretch>
            </p:blipFill>
          </mc:Fallback>
        </mc:AlternateContent>
        <p:spPr>
          <a:xfrm>
            <a:off x="4757846" y="2349500"/>
            <a:ext cx="4347667" cy="3180238"/>
          </a:xfrm>
          <a:prstGeom prst="rect">
            <a:avLst/>
          </a:prstGeom>
        </p:spPr>
      </p:pic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157345" y="1539307"/>
          <a:ext cx="1651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0" name="Equation" r:id="rId15" imgW="1651000" imgH="342900" progId="Equation.DSMT4">
                  <p:embed/>
                </p:oleObj>
              </mc:Choice>
              <mc:Fallback>
                <p:oleObj name="Equation" r:id="rId15" imgW="1651000" imgH="3429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345" y="1539307"/>
                        <a:ext cx="16510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3887753" y="1539957"/>
          <a:ext cx="1524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1" name="Equation" r:id="rId17" imgW="1524000" imgH="342900" progId="Equation.DSMT4">
                  <p:embed/>
                </p:oleObj>
              </mc:Choice>
              <mc:Fallback>
                <p:oleObj name="Equation" r:id="rId17" imgW="1524000" imgH="3429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753" y="1539957"/>
                        <a:ext cx="15240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464665" y="1539957"/>
          <a:ext cx="1676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2" name="Equation" r:id="rId19" imgW="1676400" imgH="342900" progId="Equation.DSMT4">
                  <p:embed/>
                </p:oleObj>
              </mc:Choice>
              <mc:Fallback>
                <p:oleObj name="Equation" r:id="rId19" imgW="1676400" imgH="3429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4665" y="1539957"/>
                        <a:ext cx="16764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7243184" y="1539957"/>
          <a:ext cx="1651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3" name="Equation" r:id="rId21" imgW="1651000" imgH="342900" progId="Equation.DSMT4">
                  <p:embed/>
                </p:oleObj>
              </mc:Choice>
              <mc:Fallback>
                <p:oleObj name="Equation" r:id="rId21" imgW="1651000" imgH="3429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184" y="1539957"/>
                        <a:ext cx="16510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28628" y="6259900"/>
            <a:ext cx="2298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increased by 865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35256" y="6259902"/>
            <a:ext cx="3720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from time 1 to time 8 hours.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/>
      <p:bldP spid="16" grpId="0"/>
      <p:bldP spid="20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346388" y="235313"/>
            <a:ext cx="8492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Application of the Riemann sum definition of definite integrals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167" y="2425933"/>
            <a:ext cx="6904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if the cross-sectional area </a:t>
            </a:r>
            <a:r>
              <a:rPr lang="en-US" sz="2400" i="1" dirty="0"/>
              <a:t>varies</a:t>
            </a:r>
            <a:r>
              <a:rPr lang="en-US" sz="2400" dirty="0"/>
              <a:t> with altitude?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72046" y="4648002"/>
            <a:ext cx="5580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the “limit of a Riemann sum” definition.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2046" y="5503304"/>
            <a:ext cx="428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See Exploration 8-4a (next slide).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2372" y="696978"/>
            <a:ext cx="5385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Volume of cylinder = (base </a:t>
            </a:r>
            <a:r>
              <a:rPr lang="en-US" sz="2400" dirty="0" err="1"/>
              <a:t>area)(altitude</a:t>
            </a:r>
            <a:r>
              <a:rPr lang="en-US" sz="2400" dirty="0"/>
              <a:t>)</a:t>
            </a:r>
          </a:p>
        </p:txBody>
      </p:sp>
      <p:pic>
        <p:nvPicPr>
          <p:cNvPr id="8" name="Picture 7" descr="cg expl 8-4a pre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197172" y="696978"/>
            <a:ext cx="1756443" cy="2190620"/>
          </a:xfrm>
          <a:prstGeom prst="rect">
            <a:avLst/>
          </a:prstGeom>
        </p:spPr>
      </p:pic>
      <p:pic>
        <p:nvPicPr>
          <p:cNvPr id="9" name="Picture 8" descr="cg expl 8-4a pre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7242364" y="2988959"/>
            <a:ext cx="1672764" cy="22303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3167" y="3349263"/>
            <a:ext cx="6198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cross-sectional area = rate of change of volume.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578" y="4186337"/>
            <a:ext cx="6031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Rather than using accumulated rate of change,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4971" y="1158643"/>
            <a:ext cx="4343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 (cross-sectional </a:t>
            </a:r>
            <a:r>
              <a:rPr lang="en-US" sz="2400" dirty="0" err="1"/>
              <a:t>area)(altitude</a:t>
            </a:r>
            <a:r>
              <a:rPr lang="en-US" sz="2400" dirty="0"/>
              <a:t>)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167" y="2887598"/>
            <a:ext cx="5443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 is true, but not necessarily obvious,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304" y="33245"/>
            <a:ext cx="8260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8-4a: Volume of a solid by Riemann sum definition</a:t>
            </a:r>
          </a:p>
        </p:txBody>
      </p:sp>
      <p:pic>
        <p:nvPicPr>
          <p:cNvPr id="7" name="Picture 6" descr="c expl 8-4a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355258" y="406388"/>
            <a:ext cx="2600233" cy="2401910"/>
          </a:xfrm>
          <a:prstGeom prst="rect">
            <a:avLst/>
          </a:prstGeom>
        </p:spPr>
      </p:pic>
      <p:pic>
        <p:nvPicPr>
          <p:cNvPr id="8" name="Picture 7" descr="c expl 8-4a sol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6403471" y="2879598"/>
            <a:ext cx="2525564" cy="23329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060" y="463037"/>
            <a:ext cx="6129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The region in Q1 above </a:t>
            </a:r>
            <a:r>
              <a:rPr lang="en-US" sz="2400" i="1" dirty="0" err="1"/>
              <a:t>y</a:t>
            </a:r>
            <a:r>
              <a:rPr lang="en-US" sz="2400" dirty="0"/>
              <a:t> = 0.5</a:t>
            </a:r>
            <a:r>
              <a:rPr lang="en-US" sz="2400" i="1" dirty="0"/>
              <a:t>x</a:t>
            </a:r>
            <a:r>
              <a:rPr lang="en-US" sz="2400" baseline="30000" dirty="0"/>
              <a:t>3</a:t>
            </a:r>
            <a:r>
              <a:rPr lang="en-US" sz="2400" dirty="0"/>
              <a:t> and below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i="1" dirty="0" err="1"/>
              <a:t>y</a:t>
            </a:r>
            <a:r>
              <a:rPr lang="en-US" sz="2400" dirty="0"/>
              <a:t> = 4 is rotated about the </a:t>
            </a:r>
            <a:r>
              <a:rPr lang="en-US" sz="2400" i="1" dirty="0"/>
              <a:t>y</a:t>
            </a:r>
            <a:r>
              <a:rPr lang="en-US" sz="2400" dirty="0"/>
              <a:t>-axis.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28" y="3029064"/>
            <a:ext cx="5700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Get volume </a:t>
            </a:r>
            <a:r>
              <a:rPr lang="en-US" sz="2400" i="1" dirty="0" err="1"/>
              <a:t>dV</a:t>
            </a:r>
            <a:r>
              <a:rPr lang="en-US" sz="2400" dirty="0"/>
              <a:t> for the disk in terms of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3282" y="1383315"/>
            <a:ext cx="602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geometry</a:t>
            </a:r>
            <a:r>
              <a:rPr lang="en-US" sz="2400" dirty="0"/>
              <a:t>. Draw strip </a:t>
            </a:r>
            <a:r>
              <a:rPr lang="en-US" sz="2400" i="1" dirty="0"/>
              <a:t>perp.</a:t>
            </a:r>
            <a:r>
              <a:rPr lang="en-US" sz="2400" dirty="0"/>
              <a:t> to axis of rot.,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28" y="2533353"/>
            <a:ext cx="560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Every </a:t>
            </a:r>
            <a:r>
              <a:rPr lang="en-US" sz="2400" i="1" dirty="0" err="1"/>
              <a:t>y</a:t>
            </a:r>
            <a:r>
              <a:rPr lang="en-US" sz="2400" dirty="0"/>
              <a:t> in the disk ≈ </a:t>
            </a:r>
            <a:r>
              <a:rPr lang="en-US" sz="2400" i="1" dirty="0" err="1"/>
              <a:t>y</a:t>
            </a:r>
            <a:r>
              <a:rPr lang="en-US" sz="2400" dirty="0"/>
              <a:t> at the sample point.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28" y="2147190"/>
            <a:ext cx="2533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Rotate the region.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274" y="3471023"/>
            <a:ext cx="2969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dV</a:t>
            </a:r>
            <a:r>
              <a:rPr lang="en-US" sz="2400" dirty="0"/>
              <a:t> = (</a:t>
            </a:r>
            <a:r>
              <a:rPr lang="en-US" sz="2400" dirty="0" err="1"/>
              <a:t>area)(thickness</a:t>
            </a:r>
            <a:r>
              <a:rPr lang="en-US" sz="2400" dirty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76" y="4052334"/>
            <a:ext cx="5959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algebra</a:t>
            </a:r>
            <a:r>
              <a:rPr lang="en-US" sz="2400" dirty="0"/>
              <a:t>. Get </a:t>
            </a:r>
            <a:r>
              <a:rPr lang="en-US" sz="2400" i="1" dirty="0" err="1"/>
              <a:t>dV</a:t>
            </a:r>
            <a:r>
              <a:rPr lang="en-US" sz="2400" dirty="0"/>
              <a:t> in terms of </a:t>
            </a:r>
            <a:r>
              <a:rPr lang="en-US" sz="2400" i="1" dirty="0"/>
              <a:t>one</a:t>
            </a:r>
            <a:r>
              <a:rPr lang="en-US" sz="2400" dirty="0"/>
              <a:t> variable.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30" y="4515380"/>
            <a:ext cx="2136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dV</a:t>
            </a:r>
            <a:r>
              <a:rPr lang="en-US" sz="2400" dirty="0"/>
              <a:t> =</a:t>
            </a:r>
            <a:r>
              <a:rPr lang="en-US" sz="2400" i="1" dirty="0"/>
              <a:t> π</a:t>
            </a:r>
            <a:r>
              <a:rPr lang="en-US" sz="2400" dirty="0"/>
              <a:t>(2</a:t>
            </a:r>
            <a:r>
              <a:rPr lang="en-US" sz="2400" i="1" dirty="0"/>
              <a:t>y</a:t>
            </a:r>
            <a:r>
              <a:rPr lang="en-US" sz="2400" dirty="0"/>
              <a:t>)</a:t>
            </a:r>
            <a:r>
              <a:rPr lang="en-US" sz="2400" baseline="30000" dirty="0"/>
              <a:t>2/3</a:t>
            </a:r>
            <a:r>
              <a:rPr lang="en-US" sz="2400" dirty="0"/>
              <a:t> </a:t>
            </a:r>
            <a:r>
              <a:rPr lang="en-US" sz="2400" i="1" dirty="0" err="1"/>
              <a:t>dy</a:t>
            </a:r>
            <a:r>
              <a:rPr lang="en-US" sz="2400" dirty="0"/>
              <a:t> </a:t>
            </a:r>
            <a:endParaRPr lang="en-US" sz="24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0076" y="5159621"/>
            <a:ext cx="7750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calculus</a:t>
            </a:r>
            <a:r>
              <a:rPr lang="en-US" sz="2400" dirty="0"/>
              <a:t>: Add the </a:t>
            </a:r>
            <a:r>
              <a:rPr lang="en-US" sz="2400" i="1" dirty="0" err="1"/>
              <a:t>dV</a:t>
            </a:r>
            <a:r>
              <a:rPr lang="en-US" sz="2400" dirty="0" err="1"/>
              <a:t>s</a:t>
            </a:r>
            <a:r>
              <a:rPr lang="en-US" sz="2400" dirty="0"/>
              <a:t> and take the limit (i.e., integrate).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2412" y="5650509"/>
            <a:ext cx="1654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30.1592…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705378" y="5583240"/>
          <a:ext cx="2184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Equation" r:id="rId7" imgW="2184400" imgH="635000" progId="Equation.DSMT4">
                  <p:embed/>
                </p:oleObj>
              </mc:Choice>
              <mc:Fallback>
                <p:oleObj name="Equation" r:id="rId7" imgW="2184400" imgH="63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378" y="5583240"/>
                        <a:ext cx="21844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2910500" y="5766816"/>
          <a:ext cx="889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6" name="Equation" r:id="rId9" imgW="889000" imgH="317500" progId="Equation.DSMT4">
                  <p:embed/>
                </p:oleObj>
              </mc:Choice>
              <mc:Fallback>
                <p:oleObj name="Equation" r:id="rId9" imgW="889000" imgH="3175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0500" y="5766816"/>
                        <a:ext cx="8890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05834" y="6204776"/>
            <a:ext cx="776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“Volume problems” are mostly geometry and algebra.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2821" y="5622651"/>
            <a:ext cx="2811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(3/5 vol. of cylinder!)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14043" y="3490729"/>
            <a:ext cx="1484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(π</a:t>
            </a:r>
            <a:r>
              <a:rPr lang="en-US" sz="2400" i="1" dirty="0"/>
              <a:t>x</a:t>
            </a:r>
            <a:r>
              <a:rPr lang="en-US" sz="2400" baseline="30000" dirty="0"/>
              <a:t>2</a:t>
            </a:r>
            <a:r>
              <a:rPr lang="en-US" sz="2400" dirty="0"/>
              <a:t>)(</a:t>
            </a:r>
            <a:r>
              <a:rPr lang="en-US" sz="2400" i="1" dirty="0"/>
              <a:t>dy</a:t>
            </a:r>
            <a:r>
              <a:rPr lang="en-US" sz="2400" dirty="0"/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22714" y="2147190"/>
            <a:ext cx="3471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strip generates a </a:t>
            </a:r>
            <a:r>
              <a:rPr lang="en-US" sz="2400" b="1" dirty="0"/>
              <a:t>disk</a:t>
            </a:r>
            <a:r>
              <a:rPr lang="en-US" sz="2400" dirty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6978" y="4594760"/>
            <a:ext cx="30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the relationship </a:t>
            </a:r>
            <a:r>
              <a:rPr lang="en-US" i="1" dirty="0" err="1"/>
              <a:t>y</a:t>
            </a:r>
            <a:r>
              <a:rPr lang="en-US" dirty="0"/>
              <a:t> = 0.5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721" y="1755141"/>
            <a:ext cx="5609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a sample pt.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 on the graph </a:t>
            </a:r>
            <a:r>
              <a:rPr lang="en-US" sz="2400" i="1" dirty="0"/>
              <a:t>in</a:t>
            </a:r>
            <a:r>
              <a:rPr lang="en-US" sz="2400" dirty="0"/>
              <a:t> strip.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27817" y="852879"/>
            <a:ext cx="1587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Volume = ?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7782370" y="4070083"/>
            <a:ext cx="35175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7803489" y="4464862"/>
            <a:ext cx="30952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7817925" y="3550306"/>
          <a:ext cx="34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Equation" r:id="rId11" imgW="342900" imgH="330200" progId="Equation.DSMT4">
                  <p:embed/>
                </p:oleObj>
              </mc:Choice>
              <mc:Fallback>
                <p:oleObj name="Equation" r:id="rId11" imgW="342900" imgH="330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7925" y="3550306"/>
                        <a:ext cx="342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6" grpId="0"/>
      <p:bldP spid="27" grpId="0"/>
      <p:bldP spid="28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620" y="205235"/>
            <a:ext cx="5237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8-4a: Volume…</a:t>
            </a:r>
            <a:r>
              <a:rPr lang="en-US" sz="2400" dirty="0"/>
              <a:t>(prob. 3 &amp; 4)</a:t>
            </a:r>
            <a:endParaRPr lang="en-US" sz="2400" b="1" dirty="0"/>
          </a:p>
        </p:txBody>
      </p:sp>
      <p:pic>
        <p:nvPicPr>
          <p:cNvPr id="7" name="Picture 6" descr="c expl 8-4a 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232536" y="141287"/>
            <a:ext cx="2807356" cy="2888337"/>
          </a:xfrm>
          <a:prstGeom prst="rect">
            <a:avLst/>
          </a:prstGeom>
        </p:spPr>
      </p:pic>
      <p:pic>
        <p:nvPicPr>
          <p:cNvPr id="8" name="Picture 7" descr="c expl 8-4a 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6170939" y="2967320"/>
            <a:ext cx="2830466" cy="29393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599" y="666900"/>
            <a:ext cx="5836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Same solid, strip </a:t>
            </a:r>
            <a:r>
              <a:rPr lang="en-US" sz="2400" i="1" dirty="0"/>
              <a:t>parallel </a:t>
            </a:r>
            <a:r>
              <a:rPr lang="en-US" sz="2400" dirty="0"/>
              <a:t>to axis of rotation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620" y="1168713"/>
            <a:ext cx="5925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geometry</a:t>
            </a:r>
            <a:r>
              <a:rPr lang="en-US" sz="2400" dirty="0"/>
              <a:t>. Draw strip &amp; sample pt.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00023" y="1573898"/>
            <a:ext cx="3567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Strip generates a </a:t>
            </a:r>
            <a:r>
              <a:rPr lang="en-US" sz="2400" b="1" dirty="0" err="1"/>
              <a:t>cyl</a:t>
            </a:r>
            <a:r>
              <a:rPr lang="en-US" sz="2400" b="1" dirty="0"/>
              <a:t>. shell</a:t>
            </a:r>
            <a:r>
              <a:rPr lang="en-US" sz="2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495" y="1996275"/>
            <a:ext cx="5536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Every </a:t>
            </a:r>
            <a:r>
              <a:rPr lang="en-US" sz="2400" i="1" dirty="0" err="1"/>
              <a:t>x</a:t>
            </a:r>
            <a:r>
              <a:rPr lang="en-US" sz="2400" dirty="0"/>
              <a:t> in the strip ≈ </a:t>
            </a:r>
            <a:r>
              <a:rPr lang="en-US" sz="2400" i="1" dirty="0" err="1"/>
              <a:t>x</a:t>
            </a:r>
            <a:r>
              <a:rPr lang="en-US" sz="2400" dirty="0"/>
              <a:t> at the sample point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27" y="2518483"/>
            <a:ext cx="5050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Volume of shell: </a:t>
            </a:r>
            <a:r>
              <a:rPr lang="en-US" sz="2400" i="1" dirty="0" err="1"/>
              <a:t>dV</a:t>
            </a:r>
            <a:r>
              <a:rPr lang="en-US" sz="2400" dirty="0"/>
              <a:t> = (</a:t>
            </a:r>
            <a:r>
              <a:rPr lang="en-US" sz="2400" dirty="0" err="1"/>
              <a:t>area)(thickness</a:t>
            </a:r>
            <a:r>
              <a:rPr lang="en-US" sz="2400" dirty="0"/>
              <a:t>)</a:t>
            </a:r>
            <a:endParaRPr lang="en-US" sz="24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8495" y="2967320"/>
            <a:ext cx="3999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area = (</a:t>
            </a:r>
            <a:r>
              <a:rPr lang="en-US" sz="2400" dirty="0" err="1"/>
              <a:t>circumference)(height</a:t>
            </a:r>
            <a:r>
              <a:rPr lang="en-US" sz="2400" dirty="0"/>
              <a:t>)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495" y="3347644"/>
            <a:ext cx="278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dV</a:t>
            </a:r>
            <a:r>
              <a:rPr lang="en-US" sz="2400" dirty="0"/>
              <a:t> = (2</a:t>
            </a:r>
            <a:r>
              <a:rPr lang="en-US" sz="2400" i="1" dirty="0"/>
              <a:t>πx</a:t>
            </a:r>
            <a:r>
              <a:rPr lang="en-US" sz="2400" dirty="0"/>
              <a:t>)(4 – </a:t>
            </a:r>
            <a:r>
              <a:rPr lang="en-US" sz="2400" i="1" dirty="0" err="1"/>
              <a:t>y</a:t>
            </a:r>
            <a:r>
              <a:rPr lang="en-US" sz="2400" dirty="0" err="1"/>
              <a:t>)(</a:t>
            </a:r>
            <a:r>
              <a:rPr lang="en-US" sz="2400" i="1" dirty="0" err="1"/>
              <a:t>dx</a:t>
            </a:r>
            <a:r>
              <a:rPr lang="en-US" sz="2400" dirty="0"/>
              <a:t>)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3621" y="3982168"/>
            <a:ext cx="5865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algebra</a:t>
            </a:r>
            <a:r>
              <a:rPr lang="en-US" sz="2400" dirty="0"/>
              <a:t>. Get </a:t>
            </a:r>
            <a:r>
              <a:rPr lang="en-US" sz="2400" i="1" dirty="0" err="1"/>
              <a:t>dV</a:t>
            </a:r>
            <a:r>
              <a:rPr lang="en-US" sz="2400" dirty="0"/>
              <a:t> in terms of </a:t>
            </a:r>
            <a:r>
              <a:rPr lang="en-US" sz="2400" i="1" dirty="0"/>
              <a:t>one</a:t>
            </a:r>
            <a:r>
              <a:rPr lang="en-US" sz="2400" dirty="0"/>
              <a:t> variable.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27" y="4452517"/>
            <a:ext cx="301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dV</a:t>
            </a:r>
            <a:r>
              <a:rPr lang="en-US" sz="2400" dirty="0"/>
              <a:t> = 2</a:t>
            </a:r>
            <a:r>
              <a:rPr lang="en-US" sz="2400" i="1" dirty="0"/>
              <a:t>πx</a:t>
            </a:r>
            <a:r>
              <a:rPr lang="en-US" sz="2400" dirty="0"/>
              <a:t>(4 – 0.5</a:t>
            </a:r>
            <a:r>
              <a:rPr lang="en-US" sz="2400" i="1" dirty="0"/>
              <a:t>x</a:t>
            </a:r>
            <a:r>
              <a:rPr lang="en-US" sz="2400" baseline="30000" dirty="0"/>
              <a:t>3</a:t>
            </a:r>
            <a:r>
              <a:rPr lang="en-US" sz="2400" dirty="0"/>
              <a:t>) </a:t>
            </a:r>
            <a:r>
              <a:rPr lang="en-US" sz="2400" i="1" dirty="0" err="1"/>
              <a:t>dx</a:t>
            </a:r>
            <a:endParaRPr lang="en-US" sz="24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83621" y="4947944"/>
            <a:ext cx="5834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calculus</a:t>
            </a:r>
            <a:r>
              <a:rPr lang="en-US" sz="2400" dirty="0"/>
              <a:t>: Add the </a:t>
            </a:r>
            <a:r>
              <a:rPr lang="en-US" sz="2400" i="1" dirty="0" err="1"/>
              <a:t>dV</a:t>
            </a:r>
            <a:r>
              <a:rPr lang="en-US" sz="2400" dirty="0" err="1"/>
              <a:t>s</a:t>
            </a:r>
            <a:r>
              <a:rPr lang="en-US" sz="2400" dirty="0"/>
              <a:t> and take the limit.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24967" y="5400675"/>
          <a:ext cx="30353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Equation" r:id="rId7" imgW="3035300" imgH="635000" progId="Equation.DSMT4">
                  <p:embed/>
                </p:oleObj>
              </mc:Choice>
              <mc:Fallback>
                <p:oleObj name="Equation" r:id="rId7" imgW="3035300" imgH="63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967" y="5400675"/>
                        <a:ext cx="30353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32111" y="5480806"/>
            <a:ext cx="967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9.6</a:t>
            </a:r>
            <a:r>
              <a:rPr lang="en-US" sz="2400" i="1" dirty="0"/>
              <a:t>π</a:t>
            </a:r>
            <a:r>
              <a:rPr lang="en-US" sz="2400" dirty="0"/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0589" y="5480806"/>
            <a:ext cx="1574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, same ans.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0867" y="6035081"/>
            <a:ext cx="7934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The only difference is in the geometry, not the calculus.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2687" y="1574300"/>
            <a:ext cx="1968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Rotate region.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59979" y="3366393"/>
            <a:ext cx="2922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terms of sample pt.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915605" y="4284446"/>
            <a:ext cx="22424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8203991" y="4284446"/>
            <a:ext cx="34024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8581531" y="4108849"/>
          <a:ext cx="3429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Equation" r:id="rId9" imgW="342900" imgH="266700" progId="Equation.DSMT4">
                  <p:embed/>
                </p:oleObj>
              </mc:Choice>
              <mc:Fallback>
                <p:oleObj name="Equation" r:id="rId9" imgW="342900" imgH="266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1531" y="4108849"/>
                        <a:ext cx="3429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076" y="244925"/>
            <a:ext cx="656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8-4a: Volumes</a:t>
            </a:r>
            <a:r>
              <a:rPr lang="en-US" sz="2400" dirty="0"/>
              <a:t> (concluded) Problem 5</a:t>
            </a:r>
            <a:endParaRPr lang="en-US" sz="2400" b="1" dirty="0"/>
          </a:p>
        </p:txBody>
      </p:sp>
      <p:pic>
        <p:nvPicPr>
          <p:cNvPr id="7" name="Picture 6" descr="c expl 8-4a 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263751" y="710712"/>
            <a:ext cx="2712329" cy="2689343"/>
          </a:xfrm>
          <a:prstGeom prst="rect">
            <a:avLst/>
          </a:prstGeom>
        </p:spPr>
      </p:pic>
      <p:pic>
        <p:nvPicPr>
          <p:cNvPr id="9" name="Picture 8" descr="c expl 8-4a sol 3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289408" y="3400055"/>
            <a:ext cx="2880249" cy="2855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494" y="710712"/>
            <a:ext cx="6237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Rotate about line </a:t>
            </a:r>
            <a:r>
              <a:rPr lang="en-US" sz="2400" i="1" dirty="0" err="1"/>
              <a:t>y</a:t>
            </a:r>
            <a:r>
              <a:rPr lang="en-US" sz="2400" dirty="0"/>
              <a:t> = 1 the region bounded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782" y="1132687"/>
            <a:ext cx="1589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x</a:t>
            </a:r>
            <a:r>
              <a:rPr lang="en-US" sz="2400" dirty="0"/>
              <a:t> = 4</a:t>
            </a:r>
            <a:r>
              <a:rPr lang="en-US" sz="2400" i="1" dirty="0"/>
              <a:t>y</a:t>
            </a:r>
            <a:r>
              <a:rPr lang="en-US" sz="2400" dirty="0"/>
              <a:t> – </a:t>
            </a:r>
            <a:r>
              <a:rPr lang="en-US" sz="2400" i="1" dirty="0"/>
              <a:t>y</a:t>
            </a:r>
            <a:r>
              <a:rPr lang="en-US" sz="2400" baseline="30000" dirty="0"/>
              <a:t>2</a:t>
            </a:r>
            <a:r>
              <a:rPr lang="en-US" sz="2400" dirty="0"/>
              <a:t>,</a:t>
            </a:r>
            <a:endParaRPr lang="en-US" sz="2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83285" y="1132687"/>
            <a:ext cx="1034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i="1" dirty="0"/>
              <a:t>y</a:t>
            </a:r>
            <a:r>
              <a:rPr lang="en-US" sz="2400" dirty="0"/>
              <a:t>-axis,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8138" y="1172377"/>
            <a:ext cx="122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line </a:t>
            </a:r>
            <a:r>
              <a:rPr lang="en-US" sz="2400" i="1" dirty="0" err="1"/>
              <a:t>y</a:t>
            </a:r>
            <a:r>
              <a:rPr lang="en-US" sz="2400" dirty="0"/>
              <a:t>=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989" y="2037387"/>
            <a:ext cx="4743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Take strips of the region which way?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77" y="4099845"/>
            <a:ext cx="4186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Parallel to the axis of rotation.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105" y="4529271"/>
            <a:ext cx="3599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Every strip has length </a:t>
            </a:r>
            <a:r>
              <a:rPr lang="en-US" sz="2400" i="1" dirty="0" err="1"/>
              <a:t>x</a:t>
            </a:r>
            <a:r>
              <a:rPr lang="en-US" sz="2400" dirty="0"/>
              <a:t> – 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707" y="5486322"/>
            <a:ext cx="4542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Homework: Show that </a:t>
            </a:r>
            <a:r>
              <a:rPr lang="en-US" sz="2400" i="1" dirty="0"/>
              <a:t>V</a:t>
            </a:r>
            <a:r>
              <a:rPr lang="en-US" sz="2400" dirty="0"/>
              <a:t> = 22.5</a:t>
            </a:r>
            <a:r>
              <a:rPr lang="en-US" sz="2400" i="1" dirty="0"/>
              <a:t>π</a:t>
            </a:r>
            <a:r>
              <a:rPr lang="en-US" sz="24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804" y="1575722"/>
            <a:ext cx="1587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Volume = 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977" y="6077904"/>
            <a:ext cx="8122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Focus on how you draw the strip and what it generates.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6363099" y="1185607"/>
            <a:ext cx="183661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363099" y="1251757"/>
            <a:ext cx="210295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6607412" y="1594191"/>
            <a:ext cx="130975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6674346" y="1581755"/>
            <a:ext cx="13097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7544837" y="1582549"/>
            <a:ext cx="13097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7604641" y="1589419"/>
            <a:ext cx="13097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08702" y="2476725"/>
            <a:ext cx="4652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Perpendicular to axis of rotation?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5453" y="2911930"/>
            <a:ext cx="1297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 ≤ </a:t>
            </a:r>
            <a:r>
              <a:rPr lang="en-US" sz="2400" i="1" dirty="0" err="1"/>
              <a:t>x</a:t>
            </a:r>
            <a:r>
              <a:rPr lang="en-US" sz="2400" dirty="0"/>
              <a:t> ≤ 3: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16093" y="2898700"/>
            <a:ext cx="354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Strip length (upper </a:t>
            </a:r>
            <a:r>
              <a:rPr lang="en-US" sz="2400" i="1" dirty="0" err="1"/>
              <a:t>y</a:t>
            </a:r>
            <a:r>
              <a:rPr lang="en-US" sz="2400" dirty="0"/>
              <a:t>) –  (1)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5453" y="3333890"/>
            <a:ext cx="1297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 ≤ </a:t>
            </a:r>
            <a:r>
              <a:rPr lang="en-US" sz="2400" i="1" dirty="0" err="1"/>
              <a:t>x</a:t>
            </a:r>
            <a:r>
              <a:rPr lang="en-US" sz="2400" dirty="0"/>
              <a:t> ≤ 4: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09792" y="3301374"/>
            <a:ext cx="4311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Strip length (upper </a:t>
            </a:r>
            <a:r>
              <a:rPr lang="en-US" sz="2400" i="1" dirty="0" err="1"/>
              <a:t>y</a:t>
            </a:r>
            <a:r>
              <a:rPr lang="en-US" sz="2400" dirty="0"/>
              <a:t>) –  (lower </a:t>
            </a:r>
            <a:r>
              <a:rPr lang="en-US" sz="2400" i="1" dirty="0" err="1"/>
              <a:t>y</a:t>
            </a:r>
            <a:r>
              <a:rPr lang="en-US" sz="2400" dirty="0"/>
              <a:t>)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7707" y="4994938"/>
            <a:ext cx="4354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Rotation gives cylindrical shells.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1"/>
      <p:bldP spid="20" grpId="0"/>
      <p:bldP spid="21" grpId="0"/>
      <p:bldP spid="22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782" y="541127"/>
            <a:ext cx="5862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5. The region in Q1 bounded by </a:t>
            </a:r>
            <a:r>
              <a:rPr lang="en-US" sz="2400" i="1" dirty="0" err="1"/>
              <a:t>y</a:t>
            </a:r>
            <a:r>
              <a:rPr lang="en-US" sz="2400" dirty="0"/>
              <a:t> = </a:t>
            </a:r>
            <a:r>
              <a:rPr lang="en-US" sz="2400" dirty="0" err="1"/>
              <a:t>cos</a:t>
            </a:r>
            <a:r>
              <a:rPr lang="en-US" sz="2400" dirty="0"/>
              <a:t> </a:t>
            </a:r>
            <a:r>
              <a:rPr lang="en-US" sz="2400" i="1" dirty="0" err="1"/>
              <a:t>x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    forms the base of a solid. </a:t>
            </a:r>
          </a:p>
        </p:txBody>
      </p:sp>
      <p:pic>
        <p:nvPicPr>
          <p:cNvPr id="10" name="Picture 9" descr="c expl 5-9e2a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839210" y="349380"/>
            <a:ext cx="3304790" cy="24329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3365" y="2219936"/>
            <a:ext cx="5160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geometry</a:t>
            </a:r>
            <a:r>
              <a:rPr lang="en-US" sz="2400" dirty="0"/>
              <a:t>: Draw slice &amp; sample pt.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514053" y="3098860"/>
          <a:ext cx="2463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Equation" r:id="rId5" imgW="2463800" imgH="520700" progId="Equation.DSMT4">
                  <p:embed/>
                </p:oleObj>
              </mc:Choice>
              <mc:Fallback>
                <p:oleObj name="Equation" r:id="rId5" imgW="2463800" imgH="520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4053" y="3098860"/>
                        <a:ext cx="24638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3365" y="3643190"/>
            <a:ext cx="5865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algebra</a:t>
            </a:r>
            <a:r>
              <a:rPr lang="en-US" sz="2400" dirty="0"/>
              <a:t>. Get </a:t>
            </a:r>
            <a:r>
              <a:rPr lang="en-US" sz="2400" i="1" dirty="0" err="1"/>
              <a:t>dV</a:t>
            </a:r>
            <a:r>
              <a:rPr lang="en-US" sz="2400" dirty="0"/>
              <a:t> in terms of </a:t>
            </a:r>
            <a:r>
              <a:rPr lang="en-US" sz="2400" i="1" dirty="0"/>
              <a:t>one</a:t>
            </a:r>
            <a:r>
              <a:rPr lang="en-US" sz="2400" dirty="0"/>
              <a:t> variable.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722945" y="4104855"/>
          <a:ext cx="1943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Equation" r:id="rId7" imgW="1943100" imgH="469900" progId="Equation.DSMT4">
                  <p:embed/>
                </p:oleObj>
              </mc:Choice>
              <mc:Fallback>
                <p:oleObj name="Equation" r:id="rId7" imgW="1943100" imgH="4699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945" y="4104855"/>
                        <a:ext cx="19431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35723" y="4715863"/>
            <a:ext cx="5834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calculus</a:t>
            </a:r>
            <a:r>
              <a:rPr lang="en-US" sz="2400" dirty="0"/>
              <a:t>: Add the </a:t>
            </a:r>
            <a:r>
              <a:rPr lang="en-US" sz="2400" i="1" dirty="0" err="1"/>
              <a:t>dV</a:t>
            </a:r>
            <a:r>
              <a:rPr lang="en-US" sz="2400" dirty="0" err="1"/>
              <a:t>s</a:t>
            </a:r>
            <a:r>
              <a:rPr lang="en-US" sz="2400" dirty="0"/>
              <a:t> and take the limit.</a:t>
            </a:r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723861" y="5094288"/>
          <a:ext cx="2247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4" name="Equation" r:id="rId9" imgW="2247900" imgH="635000" progId="Equation.DSMT4">
                  <p:embed/>
                </p:oleObj>
              </mc:Choice>
              <mc:Fallback>
                <p:oleObj name="Equation" r:id="rId9" imgW="2247900" imgH="6350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861" y="5094288"/>
                        <a:ext cx="22479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175323" y="5182448"/>
            <a:ext cx="14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0.3926…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73600" y="5177827"/>
            <a:ext cx="852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</a:t>
            </a:r>
            <a:r>
              <a:rPr lang="en-US" sz="2400" i="1" dirty="0"/>
              <a:t>π</a:t>
            </a:r>
            <a:r>
              <a:rPr lang="en-US" sz="2400" dirty="0"/>
              <a:t>/8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450" y="5682659"/>
            <a:ext cx="6952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See similarities among these volume problems?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127" y="6093142"/>
            <a:ext cx="836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Don’t say “disc method, washer method, shell method, … .”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22" y="3062510"/>
            <a:ext cx="2915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dV</a:t>
            </a:r>
            <a:r>
              <a:rPr lang="en-US" sz="2400" dirty="0"/>
              <a:t> = (</a:t>
            </a:r>
            <a:r>
              <a:rPr lang="en-US" sz="2400" dirty="0" err="1"/>
              <a:t>area)(thickness</a:t>
            </a:r>
            <a:r>
              <a:rPr lang="en-US" sz="2400" dirty="0"/>
              <a:t>)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4955" y="2665618"/>
            <a:ext cx="7797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All points in the slice have ≈ the same </a:t>
            </a:r>
            <a:r>
              <a:rPr lang="en-US" sz="2400" i="1" dirty="0" err="1"/>
              <a:t>x</a:t>
            </a:r>
            <a:r>
              <a:rPr lang="en-US" sz="2400" dirty="0"/>
              <a:t> as at sample pt.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8108" y="132296"/>
            <a:ext cx="5898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5-9e: Volume Game!</a:t>
            </a:r>
            <a:r>
              <a:rPr lang="en-US" sz="2400" dirty="0"/>
              <a:t> (Problem 5)</a:t>
            </a:r>
            <a:endParaRPr lang="en-US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032066" y="3101396"/>
            <a:ext cx="2293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terms of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964" y="1276834"/>
            <a:ext cx="53719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Cross-sections perpendicular to </a:t>
            </a:r>
            <a:r>
              <a:rPr lang="en-US" sz="2400" i="1" dirty="0"/>
              <a:t>x</a:t>
            </a:r>
            <a:r>
              <a:rPr lang="en-US" sz="2400" dirty="0"/>
              <a:t>-axis are </a:t>
            </a:r>
            <a:br>
              <a:rPr lang="en-US" sz="2400" dirty="0"/>
            </a:br>
            <a:r>
              <a:rPr lang="en-US" sz="2400" dirty="0"/>
              <a:t>isosceles right triangles.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49434" y="1654900"/>
            <a:ext cx="1587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Volume =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7" grpId="0"/>
      <p:bldP spid="18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714" y="145517"/>
            <a:ext cx="518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11-1a: Chair Work Problem</a:t>
            </a:r>
            <a:endParaRPr lang="en-US" sz="2400" dirty="0"/>
          </a:p>
        </p:txBody>
      </p:sp>
      <p:pic>
        <p:nvPicPr>
          <p:cNvPr id="7" name="Picture 6" descr="cg expl 11-1a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5719293" y="3104284"/>
            <a:ext cx="3433132" cy="2373133"/>
          </a:xfrm>
          <a:prstGeom prst="rect">
            <a:avLst/>
          </a:prstGeom>
        </p:spPr>
      </p:pic>
      <p:pic>
        <p:nvPicPr>
          <p:cNvPr id="9" name="Picture 8" descr="cg expl 11-1a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730486" y="586915"/>
            <a:ext cx="3400685" cy="23507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9218" y="602893"/>
            <a:ext cx="5303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work </a:t>
            </a:r>
            <a:r>
              <a:rPr lang="en-US" sz="2400" i="1" dirty="0"/>
              <a:t>W</a:t>
            </a:r>
            <a:r>
              <a:rPr lang="en-US" sz="2400" dirty="0"/>
              <a:t> done pushing a chair 7 feet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220" y="987726"/>
            <a:ext cx="381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with variable force </a:t>
            </a:r>
            <a:r>
              <a:rPr lang="en-US" sz="2400" i="1" dirty="0"/>
              <a:t>F</a:t>
            </a:r>
            <a:r>
              <a:rPr lang="en-US" sz="2400" dirty="0"/>
              <a:t> pounds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956179" y="1004888"/>
          <a:ext cx="17637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0" name="Equation" r:id="rId7" imgW="1765300" imgH="419100" progId="Equation.DSMT4">
                  <p:embed/>
                </p:oleObj>
              </mc:Choice>
              <mc:Fallback>
                <p:oleObj name="Equation" r:id="rId7" imgW="17653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179" y="1004888"/>
                        <a:ext cx="1763713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43758" y="1500825"/>
            <a:ext cx="1810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Do physics.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72438" y="4301167"/>
            <a:ext cx="3804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i="1" dirty="0" err="1"/>
              <a:t>dW</a:t>
            </a:r>
            <a:r>
              <a:rPr lang="en-US" sz="2400" dirty="0"/>
              <a:t> in terms of </a:t>
            </a:r>
            <a:r>
              <a:rPr lang="en-US" sz="2400" i="1" dirty="0"/>
              <a:t>one</a:t>
            </a:r>
            <a:r>
              <a:rPr lang="en-US" sz="2400" dirty="0"/>
              <a:t> variable.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3761" y="2895057"/>
            <a:ext cx="2197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Do geometry: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243" y="2330424"/>
            <a:ext cx="5242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 </a:t>
            </a:r>
            <a:r>
              <a:rPr lang="en-US" sz="2400" i="1" dirty="0" err="1"/>
              <a:t>dW</a:t>
            </a:r>
            <a:r>
              <a:rPr lang="en-US" sz="2400" dirty="0"/>
              <a:t> be work done moving chair </a:t>
            </a:r>
            <a:r>
              <a:rPr lang="en-US" sz="2400" i="1" dirty="0" err="1"/>
              <a:t>dx</a:t>
            </a:r>
            <a:r>
              <a:rPr lang="en-US" sz="2400" dirty="0"/>
              <a:t> ft.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61992" y="2907885"/>
            <a:ext cx="3609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Show a sample point (</a:t>
            </a:r>
            <a:r>
              <a:rPr lang="en-US" sz="2400" i="1" dirty="0" err="1"/>
              <a:t>x</a:t>
            </a:r>
            <a:r>
              <a:rPr lang="en-US" sz="2400" i="1" dirty="0"/>
              <a:t>, F</a:t>
            </a:r>
            <a:r>
              <a:rPr lang="en-US" sz="2400" dirty="0"/>
              <a:t>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759" y="4301167"/>
            <a:ext cx="184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Do algebra: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54470" y="1513653"/>
            <a:ext cx="3759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= force </a:t>
            </a:r>
            <a:r>
              <a:rPr lang="en-US" sz="2400" dirty="0" err="1"/>
              <a:t>x</a:t>
            </a:r>
            <a:r>
              <a:rPr lang="en-US" sz="2400" dirty="0"/>
              <a:t> displacement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024" y="3344028"/>
            <a:ext cx="498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small </a:t>
            </a:r>
            <a:r>
              <a:rPr lang="en-US" sz="2400" i="1" dirty="0" err="1"/>
              <a:t>dx</a:t>
            </a:r>
            <a:r>
              <a:rPr lang="en-US" sz="2400" dirty="0"/>
              <a:t>, </a:t>
            </a:r>
            <a:r>
              <a:rPr lang="en-US" sz="2400" i="1" dirty="0"/>
              <a:t>F</a:t>
            </a:r>
            <a:r>
              <a:rPr lang="en-US" sz="2400" dirty="0"/>
              <a:t> ≈ </a:t>
            </a:r>
            <a:r>
              <a:rPr lang="en-US" sz="2400" i="1" dirty="0"/>
              <a:t>F</a:t>
            </a:r>
            <a:r>
              <a:rPr lang="en-US" sz="2400" dirty="0"/>
              <a:t> at the sample point.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7511" y="3793014"/>
            <a:ext cx="5191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dW</a:t>
            </a:r>
            <a:r>
              <a:rPr lang="en-US" sz="2400" dirty="0"/>
              <a:t> = </a:t>
            </a:r>
            <a:r>
              <a:rPr lang="en-US" sz="2400" i="1" dirty="0"/>
              <a:t>F </a:t>
            </a:r>
            <a:r>
              <a:rPr lang="en-US" sz="2400" i="1" dirty="0" err="1"/>
              <a:t>dx</a:t>
            </a:r>
            <a:r>
              <a:rPr lang="en-US" sz="2400" dirty="0"/>
              <a:t>    (</a:t>
            </a:r>
            <a:r>
              <a:rPr lang="en-US" sz="2400" i="1" dirty="0" err="1"/>
              <a:t>dW</a:t>
            </a:r>
            <a:r>
              <a:rPr lang="en-US" sz="2400" dirty="0"/>
              <a:t> in terms of sample pt.)</a:t>
            </a:r>
            <a:endParaRPr lang="en-US" sz="2400" i="1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523665" y="4787976"/>
          <a:ext cx="2222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1" name="Equation" r:id="rId9" imgW="2222500" imgH="419100" progId="Equation.DSMT4">
                  <p:embed/>
                </p:oleObj>
              </mc:Choice>
              <mc:Fallback>
                <p:oleObj name="Equation" r:id="rId9" imgW="2222500" imgH="4191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665" y="4787976"/>
                        <a:ext cx="22225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43758" y="5182384"/>
            <a:ext cx="1903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Do calculus:</a:t>
            </a: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04155" y="5605565"/>
          <a:ext cx="2298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2" name="Equation" r:id="rId11" imgW="2298700" imgH="635000" progId="Equation.DSMT4">
                  <p:embed/>
                </p:oleObj>
              </mc:Choice>
              <mc:Fallback>
                <p:oleObj name="Equation" r:id="rId11" imgW="2298700" imgH="6350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55" y="5605565"/>
                        <a:ext cx="2298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826204" y="5703310"/>
            <a:ext cx="3057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69.1289… ≈ 69.1 ft-lb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96091" y="5690482"/>
            <a:ext cx="2961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(Why “foot-pounds?”)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47645" y="5203161"/>
            <a:ext cx="3193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Add the </a:t>
            </a:r>
            <a:r>
              <a:rPr lang="en-US" sz="2400" i="1" dirty="0" err="1"/>
              <a:t>dW</a:t>
            </a:r>
            <a:r>
              <a:rPr lang="en-US" sz="2400" dirty="0" err="1"/>
              <a:t>s</a:t>
            </a:r>
            <a:r>
              <a:rPr lang="en-US" sz="2400" dirty="0"/>
              <a:t>, take limit.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149" y="6234249"/>
            <a:ext cx="7351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It’s not obvious that force = rate of change of work.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243" y="1908449"/>
            <a:ext cx="2705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But the force </a:t>
            </a:r>
            <a:r>
              <a:rPr lang="en-US" sz="2400" i="1" dirty="0"/>
              <a:t>varies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6" grpId="0"/>
      <p:bldP spid="17" grpId="0"/>
      <p:bldP spid="20" grpId="0"/>
      <p:bldP spid="18" grpId="0"/>
      <p:bldP spid="24" grpId="0"/>
      <p:bldP spid="26" grpId="0"/>
      <p:bldP spid="27" grpId="0"/>
      <p:bldP spid="28" grpId="0"/>
      <p:bldP spid="31" grpId="0"/>
      <p:bldP spid="33" grpId="0"/>
      <p:bldP spid="34" grpId="0"/>
      <p:bldP spid="35" grpId="0"/>
      <p:bldP spid="36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372" y="132689"/>
            <a:ext cx="7197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11-1a, Chair Work Problem Integral</a:t>
            </a:r>
            <a:r>
              <a:rPr lang="en-US" sz="2400" dirty="0"/>
              <a:t> (Again)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2043" y="594354"/>
            <a:ext cx="7360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Just for fun, do the integration algebraically (analytically).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60621" y="1108075"/>
          <a:ext cx="2552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Equation" r:id="rId3" imgW="2552700" imgH="635000" progId="Equation.DSMT4">
                  <p:embed/>
                </p:oleObj>
              </mc:Choice>
              <mc:Fallback>
                <p:oleObj name="Equation" r:id="rId3" imgW="2552700" imgH="63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21" y="1108075"/>
                        <a:ext cx="25527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6575918" y="2660984"/>
          <a:ext cx="1866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Equation" r:id="rId5" imgW="1866900" imgH="330200" progId="Equation.DSMT4">
                  <p:embed/>
                </p:oleObj>
              </mc:Choice>
              <mc:Fallback>
                <p:oleObj name="Equation" r:id="rId5" imgW="1866900" imgH="330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5918" y="2660984"/>
                        <a:ext cx="1866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826637" y="3035634"/>
          <a:ext cx="1905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9" name="Equation" r:id="rId7" imgW="1905000" imgH="419100" progId="Equation.DSMT4">
                  <p:embed/>
                </p:oleObj>
              </mc:Choice>
              <mc:Fallback>
                <p:oleObj name="Equation" r:id="rId7" imgW="1905000" imgH="4191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637" y="3035634"/>
                        <a:ext cx="19050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6859330" y="3454734"/>
          <a:ext cx="1866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0" name="Equation" r:id="rId9" imgW="1866900" imgH="419100" progId="Equation.DSMT4">
                  <p:embed/>
                </p:oleObj>
              </mc:Choice>
              <mc:Fallback>
                <p:oleObj name="Equation" r:id="rId9" imgW="1866900" imgH="4191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9330" y="3454734"/>
                        <a:ext cx="18669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6865938" y="3899234"/>
          <a:ext cx="1892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name="Equation" r:id="rId11" imgW="1892300" imgH="419100" progId="Equation.DSMT4">
                  <p:embed/>
                </p:oleObj>
              </mc:Choice>
              <mc:Fallback>
                <p:oleObj name="Equation" r:id="rId11" imgW="1892300" imgH="4191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5938" y="3899234"/>
                        <a:ext cx="18923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7176638" y="3352110"/>
            <a:ext cx="533701" cy="226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213577" y="3773898"/>
            <a:ext cx="533701" cy="226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V="1">
            <a:off x="7213577" y="4169045"/>
            <a:ext cx="49676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4259479" y="1757363"/>
          <a:ext cx="2768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Equation" r:id="rId13" imgW="2768600" imgH="520700" progId="Equation.DSMT4">
                  <p:embed/>
                </p:oleObj>
              </mc:Choice>
              <mc:Fallback>
                <p:oleObj name="Equation" r:id="rId13" imgW="2768600" imgH="5207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479" y="1757363"/>
                        <a:ext cx="27686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7316209" y="3174694"/>
          <a:ext cx="176495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Equation" r:id="rId15" imgW="215900" imgH="215900" progId="Equation.DSMT4">
                  <p:embed/>
                </p:oleObj>
              </mc:Choice>
              <mc:Fallback>
                <p:oleObj name="Equation" r:id="rId15" imgW="215900" imgH="2159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6209" y="3174694"/>
                        <a:ext cx="176495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7315291" y="3691220"/>
          <a:ext cx="2159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Equation" r:id="rId17" imgW="215900" imgH="139700" progId="Equation.DSMT4">
                  <p:embed/>
                </p:oleObj>
              </mc:Choice>
              <mc:Fallback>
                <p:oleObj name="Equation" r:id="rId17" imgW="215900" imgH="1397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91" y="3691220"/>
                        <a:ext cx="215900" cy="13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7328120" y="3927491"/>
          <a:ext cx="2159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5" name="Equation" r:id="rId19" imgW="215900" imgH="215900" progId="Equation.DSMT4">
                  <p:embed/>
                </p:oleObj>
              </mc:Choice>
              <mc:Fallback>
                <p:oleObj name="Equation" r:id="rId19" imgW="215900" imgH="2159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8120" y="3927491"/>
                        <a:ext cx="2159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548720" y="3253170"/>
          <a:ext cx="3657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Equation" r:id="rId20" imgW="3657600" imgH="546100" progId="Equation.DSMT4">
                  <p:embed/>
                </p:oleObj>
              </mc:Choice>
              <mc:Fallback>
                <p:oleObj name="Equation" r:id="rId20" imgW="3657600" imgH="5461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20" y="3253170"/>
                        <a:ext cx="36576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891878" y="3848483"/>
          <a:ext cx="3822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7" name="Equation" r:id="rId22" imgW="3822700" imgH="419100" progId="Equation.DSMT4">
                  <p:embed/>
                </p:oleObj>
              </mc:Choice>
              <mc:Fallback>
                <p:oleObj name="Equation" r:id="rId22" imgW="3822700" imgH="4191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878" y="3848483"/>
                        <a:ext cx="3822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42447" y="4294463"/>
            <a:ext cx="3057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69.1289… ≈ 69.1 ft-lb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318" y="4823226"/>
            <a:ext cx="6316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&gt;&gt;---&gt; Reasons to learn how to integrate by parts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1607" y="5259235"/>
            <a:ext cx="6615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(1) Derivative of a product, so </a:t>
            </a:r>
            <a:r>
              <a:rPr lang="en-US" sz="2400" i="1" dirty="0"/>
              <a:t>integral</a:t>
            </a:r>
            <a:r>
              <a:rPr lang="en-US" sz="2400" dirty="0"/>
              <a:t> of a product.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6575918" y="2982402"/>
            <a:ext cx="73937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747278" y="2971162"/>
            <a:ext cx="1010960" cy="13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27084" y="6131509"/>
            <a:ext cx="5933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(3) It’s easy to do if you use the table method.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27691" y="1192969"/>
            <a:ext cx="282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Integral of a product.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8632" y="5708328"/>
            <a:ext cx="721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(2) Differentiate and and integrate in the same problem.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rot="10800000" flipV="1">
            <a:off x="7173542" y="3821153"/>
            <a:ext cx="49676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49022" y="2232013"/>
            <a:ext cx="4114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Must be able to integrate </a:t>
            </a:r>
            <a:r>
              <a:rPr lang="en-US" sz="2400" i="1" dirty="0" err="1"/>
              <a:t>dv</a:t>
            </a:r>
            <a:r>
              <a:rPr lang="en-US" sz="2400" dirty="0"/>
              <a:t>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6193" y="2693808"/>
            <a:ext cx="4142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</a:t>
            </a:r>
            <a:r>
              <a:rPr lang="en-US" sz="2400"/>
              <a:t>Should get </a:t>
            </a:r>
            <a:r>
              <a:rPr lang="en-US" sz="2400" dirty="0"/>
              <a:t>better, not worse.</a:t>
            </a: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5886154" y="1298778"/>
          <a:ext cx="3213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8" name="Equation" r:id="rId24" imgW="3213100" imgH="330200" progId="Equation.DSMT4">
                  <p:embed/>
                </p:oleObj>
              </mc:Choice>
              <mc:Fallback>
                <p:oleObj name="Equation" r:id="rId24" imgW="3213100" imgH="3302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154" y="1298778"/>
                        <a:ext cx="32131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4079680" y="4294463"/>
            <a:ext cx="2138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(Same answer!)</a:t>
            </a: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548720" y="1718879"/>
          <a:ext cx="3708400" cy="533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9" name="Equation" r:id="rId26" imgW="3708400" imgH="520700" progId="Equation.DSMT4">
                  <p:embed/>
                </p:oleObj>
              </mc:Choice>
              <mc:Fallback>
                <p:oleObj name="Equation" r:id="rId26" imgW="3708400" imgH="5207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20" y="1718879"/>
                        <a:ext cx="3708400" cy="5338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7317786" y="1676051"/>
            <a:ext cx="15752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Integration</a:t>
            </a:r>
            <a:br>
              <a:rPr lang="en-US" sz="2400" dirty="0"/>
            </a:br>
            <a:r>
              <a:rPr lang="en-US" sz="2400" dirty="0"/>
              <a:t>by parts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5" grpId="0"/>
      <p:bldP spid="36" grpId="0"/>
      <p:bldP spid="37" grpId="0"/>
      <p:bldP spid="44" grpId="0"/>
      <p:bldP spid="32" grpId="0"/>
      <p:bldP spid="42" grpId="0"/>
      <p:bldP spid="45" grpId="0"/>
      <p:bldP spid="46" grpId="0"/>
      <p:bldP spid="51" grpId="0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60" y="131081"/>
            <a:ext cx="8247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11-3a: Mass of a Variable-Density Solid</a:t>
            </a:r>
            <a:r>
              <a:rPr lang="en-US" sz="2400" dirty="0"/>
              <a:t> (Problem 1)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8070" y="985804"/>
            <a:ext cx="3082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Density </a:t>
            </a:r>
            <a:r>
              <a:rPr lang="en-US" sz="2400" i="1" dirty="0" err="1"/>
              <a:t>ρ</a:t>
            </a:r>
            <a:r>
              <a:rPr lang="en-US" sz="2400" dirty="0"/>
              <a:t> varies </a:t>
            </a:r>
            <a:r>
              <a:rPr lang="en-US" sz="2400" i="1" dirty="0"/>
              <a:t>axially</a:t>
            </a:r>
            <a:r>
              <a:rPr lang="en-US" sz="2400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445" y="3370154"/>
            <a:ext cx="1756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dm</a:t>
            </a:r>
            <a:r>
              <a:rPr lang="en-US" sz="2400" dirty="0"/>
              <a:t> = (</a:t>
            </a:r>
            <a:r>
              <a:rPr lang="en-US" sz="2400" i="1" dirty="0" err="1"/>
              <a:t>ρ</a:t>
            </a:r>
            <a:r>
              <a:rPr lang="en-US" sz="2400" dirty="0" err="1"/>
              <a:t>)(</a:t>
            </a:r>
            <a:r>
              <a:rPr lang="en-US" sz="2400" i="1" dirty="0" err="1"/>
              <a:t>dV</a:t>
            </a:r>
            <a:r>
              <a:rPr lang="en-US" sz="2400" dirty="0"/>
              <a:t>) </a:t>
            </a:r>
            <a:endParaRPr lang="en-US" sz="2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10075" y="1972617"/>
            <a:ext cx="520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physics: </a:t>
            </a:r>
            <a:r>
              <a:rPr lang="en-US" sz="2400" dirty="0"/>
              <a:t>Mass = (</a:t>
            </a:r>
            <a:r>
              <a:rPr lang="en-US" sz="2400" dirty="0" err="1"/>
              <a:t>density)(volume</a:t>
            </a:r>
            <a:r>
              <a:rPr lang="en-US" sz="2400" dirty="0"/>
              <a:t>)</a:t>
            </a:r>
            <a:endParaRPr lang="en-US" sz="2400" b="1" dirty="0"/>
          </a:p>
        </p:txBody>
      </p:sp>
      <p:pic>
        <p:nvPicPr>
          <p:cNvPr id="8" name="Picture 7" descr="c expl 11-3a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472047" y="600964"/>
            <a:ext cx="2594794" cy="24573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7248" y="2537738"/>
            <a:ext cx="5896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geometry</a:t>
            </a:r>
            <a:r>
              <a:rPr lang="en-US" sz="2400" dirty="0"/>
              <a:t>: Slice solid perp. to axis of rot.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28" y="3818626"/>
            <a:ext cx="1598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dV</a:t>
            </a:r>
            <a:r>
              <a:rPr lang="en-US" sz="2400" dirty="0"/>
              <a:t> = </a:t>
            </a:r>
            <a:r>
              <a:rPr lang="en-US" sz="2400" i="1" dirty="0"/>
              <a:t>πx</a:t>
            </a:r>
            <a:r>
              <a:rPr lang="en-US" sz="2400" baseline="30000" dirty="0"/>
              <a:t>2</a:t>
            </a:r>
            <a:r>
              <a:rPr lang="en-US" sz="2400" dirty="0"/>
              <a:t> </a:t>
            </a:r>
            <a:r>
              <a:rPr lang="en-US" sz="2400" i="1" dirty="0" err="1"/>
              <a:t>dy</a:t>
            </a:r>
            <a:r>
              <a:rPr lang="en-US" sz="2400" dirty="0"/>
              <a:t> </a:t>
            </a:r>
            <a:endParaRPr lang="en-US" sz="24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40411" y="3818626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,  so  </a:t>
            </a:r>
            <a:r>
              <a:rPr lang="en-US" sz="2400" i="1" dirty="0"/>
              <a:t>dm</a:t>
            </a:r>
            <a:r>
              <a:rPr lang="en-US" sz="2400" dirty="0"/>
              <a:t> = (</a:t>
            </a:r>
            <a:r>
              <a:rPr lang="en-US" sz="2400" i="1" dirty="0"/>
              <a:t>ρ</a:t>
            </a:r>
            <a:r>
              <a:rPr lang="en-US" sz="2400" dirty="0"/>
              <a:t>)(</a:t>
            </a:r>
            <a:r>
              <a:rPr lang="en-US" sz="2400" i="1" dirty="0"/>
              <a:t>πx</a:t>
            </a:r>
            <a:r>
              <a:rPr lang="en-US" sz="2400" baseline="30000" dirty="0"/>
              <a:t>2</a:t>
            </a:r>
            <a:r>
              <a:rPr lang="en-US" sz="2400" dirty="0"/>
              <a:t> </a:t>
            </a:r>
            <a:r>
              <a:rPr lang="en-US" sz="2400" i="1" dirty="0" err="1"/>
              <a:t>dy</a:t>
            </a:r>
            <a:r>
              <a:rPr lang="en-US" sz="2400" dirty="0"/>
              <a:t>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75" y="4406963"/>
            <a:ext cx="595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algebra</a:t>
            </a:r>
            <a:r>
              <a:rPr lang="en-US" sz="2400" dirty="0"/>
              <a:t>: Get </a:t>
            </a:r>
            <a:r>
              <a:rPr lang="en-US" sz="2400" i="1" dirty="0"/>
              <a:t>dm</a:t>
            </a:r>
            <a:r>
              <a:rPr lang="en-US" sz="2400" dirty="0"/>
              <a:t> in terms of </a:t>
            </a:r>
            <a:r>
              <a:rPr lang="en-US" sz="2400" i="1" dirty="0"/>
              <a:t>one </a:t>
            </a:r>
            <a:r>
              <a:rPr lang="en-US" sz="2400" dirty="0"/>
              <a:t>variable.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88419" y="4867967"/>
          <a:ext cx="2527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5" name="Equation" r:id="rId5" imgW="2527300" imgH="419100" progId="Equation.DSMT4">
                  <p:embed/>
                </p:oleObj>
              </mc:Choice>
              <mc:Fallback>
                <p:oleObj name="Equation" r:id="rId5" imgW="25273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19" y="4867967"/>
                        <a:ext cx="25273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15400" y="5480148"/>
            <a:ext cx="5907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calculus</a:t>
            </a:r>
            <a:r>
              <a:rPr lang="en-US" sz="2400" dirty="0"/>
              <a:t>:  Add up the </a:t>
            </a:r>
            <a:r>
              <a:rPr lang="en-US" sz="2400" i="1" dirty="0" err="1"/>
              <a:t>dm</a:t>
            </a:r>
            <a:r>
              <a:rPr lang="en-US" sz="2400" dirty="0" err="1"/>
              <a:t>s</a:t>
            </a:r>
            <a:r>
              <a:rPr lang="en-US" sz="2400" dirty="0"/>
              <a:t> and take limit.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09115" y="5888089"/>
          <a:ext cx="2057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Equation" r:id="rId7" imgW="2057400" imgH="635000" progId="Equation.DSMT4">
                  <p:embed/>
                </p:oleObj>
              </mc:Choice>
              <mc:Fallback>
                <p:oleObj name="Equation" r:id="rId7" imgW="2057400" imgH="63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115" y="5888089"/>
                        <a:ext cx="20574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764703" y="5963430"/>
            <a:ext cx="112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38.4</a:t>
            </a:r>
            <a:r>
              <a:rPr lang="en-US" sz="2400" i="1" dirty="0"/>
              <a:t>π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809729" y="5963834"/>
            <a:ext cx="1810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120.6371…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63255" y="5963833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≈ 120.6 </a:t>
            </a:r>
            <a:r>
              <a:rPr lang="en-US" sz="2400" dirty="0" err="1"/>
              <a:t>g</a:t>
            </a:r>
            <a:endParaRPr lang="en-US" sz="2400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3317396" y="4835921"/>
          <a:ext cx="1371600" cy="458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7" name="Equation" r:id="rId9" imgW="1371600" imgH="419100" progId="Equation.DSMT4">
                  <p:embed/>
                </p:oleObj>
              </mc:Choice>
              <mc:Fallback>
                <p:oleObj name="Equation" r:id="rId9" imgW="1371600" imgH="4191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396" y="4835921"/>
                        <a:ext cx="1371600" cy="458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2639" y="551589"/>
            <a:ext cx="601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Solid </a:t>
            </a:r>
            <a:r>
              <a:rPr lang="en-US" sz="2400" dirty="0" err="1"/>
              <a:t>paraboloid</a:t>
            </a:r>
            <a:r>
              <a:rPr lang="en-US" sz="2400" dirty="0"/>
              <a:t>: Rotate </a:t>
            </a:r>
            <a:r>
              <a:rPr lang="en-US" sz="2400" i="1" dirty="0" err="1"/>
              <a:t>y</a:t>
            </a:r>
            <a:r>
              <a:rPr lang="en-US" sz="2400" dirty="0"/>
              <a:t> = </a:t>
            </a:r>
            <a:r>
              <a:rPr lang="en-US" sz="2400" i="1" dirty="0"/>
              <a:t>x</a:t>
            </a:r>
            <a:r>
              <a:rPr lang="en-US" sz="2400" baseline="30000" dirty="0"/>
              <a:t>2</a:t>
            </a:r>
            <a:r>
              <a:rPr lang="en-US" sz="2400" dirty="0"/>
              <a:t> about </a:t>
            </a:r>
            <a:r>
              <a:rPr lang="en-US" sz="2400" i="1" dirty="0"/>
              <a:t>y</a:t>
            </a:r>
            <a:r>
              <a:rPr lang="en-US" sz="2400" dirty="0"/>
              <a:t>-axis.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3560" y="1423870"/>
            <a:ext cx="4633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At sample pt.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), </a:t>
            </a:r>
            <a:r>
              <a:rPr lang="en-US" sz="2400" i="1" dirty="0" err="1"/>
              <a:t>ρ</a:t>
            </a:r>
            <a:r>
              <a:rPr lang="en-US" sz="2400" dirty="0"/>
              <a:t> = 3</a:t>
            </a:r>
            <a:r>
              <a:rPr lang="en-US" sz="2400" i="1" dirty="0"/>
              <a:t>y</a:t>
            </a:r>
            <a:r>
              <a:rPr lang="en-US" sz="2400" baseline="30000" dirty="0"/>
              <a:t>1/2 </a:t>
            </a:r>
            <a:r>
              <a:rPr lang="en-US" sz="2400" dirty="0"/>
              <a:t>g/cm</a:t>
            </a:r>
            <a:r>
              <a:rPr lang="en-US" sz="2400" baseline="30000" dirty="0"/>
              <a:t>3</a:t>
            </a:r>
            <a:r>
              <a:rPr lang="en-US" sz="2400" dirty="0"/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62736" y="1421813"/>
            <a:ext cx="1514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Mass </a:t>
            </a:r>
            <a:r>
              <a:rPr lang="en-US" sz="2400" i="1" dirty="0" err="1"/>
              <a:t>m</a:t>
            </a:r>
            <a:r>
              <a:rPr lang="en-US" sz="2400" dirty="0"/>
              <a:t> =?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9509" y="2948091"/>
            <a:ext cx="6883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i="1" dirty="0" err="1"/>
              <a:t>ρ</a:t>
            </a:r>
            <a:r>
              <a:rPr lang="en-US" sz="2400" dirty="0"/>
              <a:t> at each point in slice ≈ </a:t>
            </a:r>
            <a:r>
              <a:rPr lang="en-US" sz="2400" i="1" dirty="0" err="1"/>
              <a:t>ρ</a:t>
            </a:r>
            <a:r>
              <a:rPr lang="en-US" sz="2400" dirty="0"/>
              <a:t>  at the sample point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24716" y="3373678"/>
            <a:ext cx="644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(Mass </a:t>
            </a:r>
            <a:r>
              <a:rPr lang="en-US" sz="2400" i="1" dirty="0"/>
              <a:t>dm</a:t>
            </a:r>
            <a:r>
              <a:rPr lang="en-US" sz="2400" dirty="0"/>
              <a:t> of slice in terms of density and volume)</a:t>
            </a:r>
            <a:endParaRPr lang="en-US" sz="2400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5003390" y="3822647"/>
            <a:ext cx="3897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i="1" dirty="0"/>
              <a:t>dm</a:t>
            </a:r>
            <a:r>
              <a:rPr lang="en-US" sz="2400" dirty="0"/>
              <a:t> in terms of sample point)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61250" y="1077522"/>
            <a:ext cx="2960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(“in the direction of the axis”)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3" grpId="0"/>
      <p:bldP spid="14" grpId="0"/>
      <p:bldP spid="15" grpId="0"/>
      <p:bldP spid="16" grpId="0"/>
      <p:bldP spid="18" grpId="0"/>
      <p:bldP spid="20" grpId="0"/>
      <p:bldP spid="21" grpId="0"/>
      <p:bldP spid="22" grpId="0"/>
      <p:bldP spid="26" grpId="0"/>
      <p:bldP spid="27" grpId="0"/>
      <p:bldP spid="30" grpId="0"/>
      <p:bldP spid="31" grpId="0"/>
      <p:bldP spid="32" grpId="0"/>
      <p:bldP spid="35" grpId="0"/>
      <p:bldP spid="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60" y="139085"/>
            <a:ext cx="5622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Exploration 11-3a:</a:t>
            </a:r>
            <a:r>
              <a:rPr lang="en-US" sz="2400" dirty="0"/>
              <a:t> Concluded (Problem 2)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2288" y="621796"/>
            <a:ext cx="5755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Same solid, but the density varies </a:t>
            </a:r>
            <a:r>
              <a:rPr lang="en-US" sz="2400" i="1" dirty="0" err="1"/>
              <a:t>radially</a:t>
            </a:r>
            <a:r>
              <a:rPr lang="en-US" sz="24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760" y="1440657"/>
            <a:ext cx="3371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at the sample point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511" y="2570973"/>
            <a:ext cx="6024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geometry: </a:t>
            </a:r>
            <a:r>
              <a:rPr lang="en-US" sz="2400" dirty="0"/>
              <a:t>Slice into cylindrical shells.</a:t>
            </a:r>
          </a:p>
        </p:txBody>
      </p:sp>
      <p:pic>
        <p:nvPicPr>
          <p:cNvPr id="8" name="Picture 7" descr="c expl 11-3a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441063" y="525304"/>
            <a:ext cx="2702937" cy="26327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6509" y="1043771"/>
            <a:ext cx="538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 the parabola </a:t>
            </a:r>
            <a:r>
              <a:rPr lang="en-US" sz="2400" i="1" dirty="0" err="1"/>
              <a:t>y</a:t>
            </a:r>
            <a:r>
              <a:rPr lang="en-US" sz="2400" dirty="0"/>
              <a:t> = </a:t>
            </a:r>
            <a:r>
              <a:rPr lang="en-US" sz="2400" i="1" dirty="0"/>
              <a:t>x</a:t>
            </a:r>
            <a:r>
              <a:rPr lang="en-US" sz="2400" baseline="30000" dirty="0"/>
              <a:t>2</a:t>
            </a:r>
            <a:r>
              <a:rPr lang="en-US" sz="2400" dirty="0"/>
              <a:t>,    </a:t>
            </a:r>
            <a:r>
              <a:rPr lang="en-US" sz="2400" i="1" dirty="0" err="1"/>
              <a:t>ρ</a:t>
            </a:r>
            <a:r>
              <a:rPr lang="en-US" sz="2400" dirty="0"/>
              <a:t> = (</a:t>
            </a:r>
            <a:r>
              <a:rPr lang="en-US" sz="2400" i="1" dirty="0" err="1"/>
              <a:t>x</a:t>
            </a:r>
            <a:r>
              <a:rPr lang="en-US" sz="2400" dirty="0"/>
              <a:t> + 5) g/cm</a:t>
            </a:r>
            <a:r>
              <a:rPr lang="en-US" sz="2400" baseline="30000" dirty="0"/>
              <a:t>3</a:t>
            </a:r>
            <a:r>
              <a:rPr lang="en-US" sz="2400" dirty="0"/>
              <a:t> </a:t>
            </a:r>
            <a:endParaRPr lang="en-US" sz="24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4010300" y="1440657"/>
            <a:ext cx="1514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Mass </a:t>
            </a:r>
            <a:r>
              <a:rPr lang="en-US" sz="2400" i="1" dirty="0" err="1"/>
              <a:t>m</a:t>
            </a:r>
            <a:r>
              <a:rPr lang="en-US" sz="2400" dirty="0"/>
              <a:t> =?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498" y="2966488"/>
            <a:ext cx="5351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ρ</a:t>
            </a:r>
            <a:r>
              <a:rPr lang="en-US" sz="2400" dirty="0"/>
              <a:t> at each point shell ≈ </a:t>
            </a:r>
            <a:r>
              <a:rPr lang="en-US" sz="2400" i="1" dirty="0" err="1"/>
              <a:t>ρ</a:t>
            </a:r>
            <a:r>
              <a:rPr lang="en-US" sz="2400" dirty="0"/>
              <a:t> at the sample pt.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56283" y="3405190"/>
          <a:ext cx="3873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Equation" r:id="rId5" imgW="3873500" imgH="520700" progId="Equation.DSMT4">
                  <p:embed/>
                </p:oleObj>
              </mc:Choice>
              <mc:Fallback>
                <p:oleObj name="Equation" r:id="rId5" imgW="3873500" imgH="520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283" y="3405190"/>
                        <a:ext cx="38735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2305762" y="3994050"/>
          <a:ext cx="34925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1" name="Equation" r:id="rId7" imgW="3492500" imgH="546100" progId="Equation.DSMT4">
                  <p:embed/>
                </p:oleObj>
              </mc:Choice>
              <mc:Fallback>
                <p:oleObj name="Equation" r:id="rId7" imgW="3492500" imgH="5461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762" y="3994050"/>
                        <a:ext cx="34925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740487" y="5064650"/>
          <a:ext cx="3708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2" name="Equation" r:id="rId9" imgW="3708400" imgH="635000" progId="Equation.DSMT4">
                  <p:embed/>
                </p:oleObj>
              </mc:Choice>
              <mc:Fallback>
                <p:oleObj name="Equation" r:id="rId9" imgW="3708400" imgH="6350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487" y="5064650"/>
                        <a:ext cx="37084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941948" y="5196950"/>
          <a:ext cx="3238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3" name="Equation" r:id="rId11" imgW="3238500" imgH="444500" progId="Equation.DSMT4">
                  <p:embed/>
                </p:oleObj>
              </mc:Choice>
              <mc:Fallback>
                <p:oleObj name="Equation" r:id="rId11" imgW="3238500" imgH="444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1948" y="5196950"/>
                        <a:ext cx="32385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6465" y="5741738"/>
            <a:ext cx="821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&gt;&gt;---</a:t>
            </a:r>
            <a:r>
              <a:rPr lang="en-US" sz="2400" dirty="0">
                <a:sym typeface="Wingdings"/>
              </a:rPr>
              <a:t>&gt;</a:t>
            </a:r>
            <a:r>
              <a:rPr lang="en-US" sz="2400" dirty="0"/>
              <a:t> Would be hard to analyze by accumulated rate of change.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72694" y="1946989"/>
            <a:ext cx="15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dm</a:t>
            </a:r>
            <a:r>
              <a:rPr lang="en-US" sz="2400" dirty="0"/>
              <a:t> = </a:t>
            </a:r>
            <a:r>
              <a:rPr lang="en-US" sz="2400" i="1" dirty="0" err="1"/>
              <a:t>ρ</a:t>
            </a:r>
            <a:r>
              <a:rPr lang="en-US" sz="2400" dirty="0"/>
              <a:t> </a:t>
            </a:r>
            <a:r>
              <a:rPr lang="en-US" sz="2400" i="1" dirty="0" err="1"/>
              <a:t>dV</a:t>
            </a:r>
            <a:endParaRPr lang="en-US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410536" y="1946989"/>
            <a:ext cx="1847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physics: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50214" y="3402497"/>
            <a:ext cx="4478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i="1" dirty="0"/>
              <a:t>dm</a:t>
            </a:r>
            <a:r>
              <a:rPr lang="en-US" sz="2400" dirty="0"/>
              <a:t> in terms of sample point (</a:t>
            </a:r>
            <a:r>
              <a:rPr lang="en-US" sz="2400" i="1" dirty="0" err="1"/>
              <a:t>x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dirty="0"/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6063" y="3992226"/>
            <a:ext cx="1873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algebra</a:t>
            </a:r>
            <a:r>
              <a:rPr lang="en-US" sz="2400" dirty="0"/>
              <a:t>: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14253" y="3988689"/>
            <a:ext cx="1901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i="1" dirty="0"/>
              <a:t>one</a:t>
            </a:r>
            <a:r>
              <a:rPr lang="en-US" sz="2400" dirty="0"/>
              <a:t> variable)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0536" y="4646437"/>
            <a:ext cx="5903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• </a:t>
            </a:r>
            <a:r>
              <a:rPr lang="en-US" sz="2400" b="1" dirty="0"/>
              <a:t>Do calculus: </a:t>
            </a:r>
            <a:r>
              <a:rPr lang="en-US" sz="2400" dirty="0"/>
              <a:t>Add the </a:t>
            </a:r>
            <a:r>
              <a:rPr lang="en-US" sz="2400" i="1" dirty="0" err="1"/>
              <a:t>dm</a:t>
            </a:r>
            <a:r>
              <a:rPr lang="en-US" sz="2400" dirty="0" err="1"/>
              <a:t>s</a:t>
            </a:r>
            <a:r>
              <a:rPr lang="en-US" sz="2400" dirty="0"/>
              <a:t> and take the limit.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759" y="6146489"/>
            <a:ext cx="858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It’s not obvious that the integrand is the rate of change of mass.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2" grpId="0"/>
      <p:bldP spid="14" grpId="0"/>
      <p:bldP spid="22" grpId="0"/>
      <p:bldP spid="18" grpId="0"/>
      <p:bldP spid="19" grpId="0"/>
      <p:bldP spid="23" grpId="0"/>
      <p:bldP spid="24" grpId="0"/>
      <p:bldP spid="25" grpId="0"/>
      <p:bldP spid="26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9218" y="64132"/>
            <a:ext cx="1784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Conclusions: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9218" y="461778"/>
            <a:ext cx="5946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The course can start with </a:t>
            </a:r>
            <a:r>
              <a:rPr lang="en-US" sz="2400" i="1" dirty="0"/>
              <a:t>calculus</a:t>
            </a:r>
            <a:r>
              <a:rPr lang="en-US" sz="2400" dirty="0"/>
              <a:t> on Day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394" y="846614"/>
            <a:ext cx="4565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“Definition” vs. “Understanding”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390" y="1218678"/>
            <a:ext cx="841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Students can understand proof of the FTC if done appropriately.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218" y="1577780"/>
            <a:ext cx="772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 Other forms of the FTC are just algebraic rearrangements.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390" y="1949649"/>
            <a:ext cx="5717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“Accumulated rate” form: If rate is </a:t>
            </a:r>
            <a:r>
              <a:rPr lang="en-US" sz="2400" i="1" dirty="0"/>
              <a:t>known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46389" y="2321855"/>
            <a:ext cx="3211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6. “Riemann sum” form: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3566" y="3553262"/>
            <a:ext cx="858405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Foerster: </a:t>
            </a:r>
            <a:r>
              <a:rPr lang="en-US" sz="2400" b="1" i="1" dirty="0"/>
              <a:t>Calculus: Concepts and Applications</a:t>
            </a:r>
            <a:r>
              <a:rPr lang="en-US" sz="2400" dirty="0"/>
              <a:t> The leaflet describes</a:t>
            </a:r>
            <a:br>
              <a:rPr lang="en-US" sz="2400" dirty="0"/>
            </a:br>
            <a:r>
              <a:rPr lang="en-US" sz="2400" dirty="0"/>
              <a:t>the book, its ancillary materials, and free on-line 30-day trial, with</a:t>
            </a:r>
            <a:br>
              <a:rPr lang="en-US" sz="2400" dirty="0"/>
            </a:br>
            <a:r>
              <a:rPr lang="en-US" sz="2400" dirty="0"/>
              <a:t>all 150+ Explorations, including the ones in this workshop.</a:t>
            </a:r>
            <a:endParaRPr lang="en-US" sz="24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46391" y="2693810"/>
            <a:ext cx="7354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7. Volume problems differ only in geometry, not calculus.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6391" y="3065811"/>
            <a:ext cx="5263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8. Integration by parts is worth teaching.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5990" y="4675319"/>
            <a:ext cx="3699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 to:  </a:t>
            </a:r>
            <a:r>
              <a:rPr lang="en-US" sz="2400" dirty="0" err="1"/>
              <a:t>www.flourishkh.com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59218" y="5186083"/>
            <a:ext cx="1657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Final Exam!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9218" y="5615363"/>
            <a:ext cx="85276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 the index card, write the </a:t>
            </a:r>
            <a:r>
              <a:rPr lang="en-US" sz="2400" i="1" dirty="0"/>
              <a:t>one</a:t>
            </a:r>
            <a:r>
              <a:rPr lang="en-US" sz="2400" dirty="0"/>
              <a:t> most important thing you learned</a:t>
            </a:r>
            <a:br>
              <a:rPr lang="en-US" sz="2400" dirty="0"/>
            </a:br>
            <a:r>
              <a:rPr lang="en-US" sz="2400" dirty="0"/>
              <a:t>as a result of participating in this workshop.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65441" y="459647"/>
            <a:ext cx="2598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rather than review.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18012" y="1933605"/>
            <a:ext cx="3015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(e.g. differential eqns.)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18642" y="2331934"/>
            <a:ext cx="5696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More general for “</a:t>
            </a:r>
            <a:r>
              <a:rPr lang="en-US" sz="2400" i="1" dirty="0" err="1"/>
              <a:t>x</a:t>
            </a:r>
            <a:r>
              <a:rPr lang="en-US" sz="2400" dirty="0"/>
              <a:t> times </a:t>
            </a:r>
            <a:r>
              <a:rPr lang="en-US" sz="2400" i="1" dirty="0" err="1"/>
              <a:t>y</a:t>
            </a:r>
            <a:r>
              <a:rPr lang="en-US" sz="2400" dirty="0"/>
              <a:t> where </a:t>
            </a:r>
            <a:r>
              <a:rPr lang="en-US" sz="2400" i="1" dirty="0" err="1"/>
              <a:t>y</a:t>
            </a:r>
            <a:r>
              <a:rPr lang="en-US" sz="2400" dirty="0"/>
              <a:t> varies.”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3031" y="867643"/>
            <a:ext cx="3288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vs. “Calculation method”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15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128720</TotalTime>
  <Words>3875</Words>
  <Application>Microsoft Office PowerPoint</Application>
  <PresentationFormat>On-screen Show (4:3)</PresentationFormat>
  <Paragraphs>452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Symbol</vt:lpstr>
      <vt:lpstr>Wingdings</vt:lpstr>
      <vt:lpstr>Office Theme</vt:lpstr>
      <vt:lpstr>Equation</vt:lpstr>
      <vt:lpstr>Definite Integrals: Concept, Definition, Evaluation, and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ahisd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“Anatomically Correct” Graphs by Technology</dc:title>
  <dc:creator>Lance LeBlanc</dc:creator>
  <cp:lastModifiedBy>Denise Stasio</cp:lastModifiedBy>
  <cp:revision>1367</cp:revision>
  <cp:lastPrinted>2017-10-23T04:05:22Z</cp:lastPrinted>
  <dcterms:created xsi:type="dcterms:W3CDTF">2018-02-24T01:41:32Z</dcterms:created>
  <dcterms:modified xsi:type="dcterms:W3CDTF">2018-03-02T13:40:26Z</dcterms:modified>
</cp:coreProperties>
</file>